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321" r:id="rId3"/>
    <p:sldId id="325" r:id="rId4"/>
    <p:sldId id="307" r:id="rId5"/>
    <p:sldId id="298" r:id="rId6"/>
    <p:sldId id="326" r:id="rId7"/>
    <p:sldId id="333" r:id="rId8"/>
    <p:sldId id="318" r:id="rId9"/>
    <p:sldId id="266" r:id="rId10"/>
    <p:sldId id="322" r:id="rId11"/>
    <p:sldId id="331" r:id="rId12"/>
    <p:sldId id="295" r:id="rId13"/>
    <p:sldId id="306" r:id="rId14"/>
    <p:sldId id="33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36"/>
    <p:restoredTop sz="52968" autoAdjust="0"/>
  </p:normalViewPr>
  <p:slideViewPr>
    <p:cSldViewPr snapToGrid="0" snapToObjects="1">
      <p:cViewPr varScale="1">
        <p:scale>
          <a:sx n="57" d="100"/>
          <a:sy n="57" d="100"/>
        </p:scale>
        <p:origin x="2640"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basaktopcu/Desktop/Thesis_drafts/Food%20Basket_GHG_Compare_BT%20vs%20AV.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basaktopcu/Library/Containers/com.microsoft.Excel/Data/Desktop/Thesis_drafts/Analysis/FoodBasket_GHG/version_3/Food%20Basket_nut.balanced_Omn_BT_v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basaktopcu/Library/Containers/com.microsoft.Excel/Data/Desktop/Thesis_drafts/Analysis/FoodBasket_GHG/version_3/Food%20Basket_nut.balanced_Omn_BT_v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solidFill>
                <a:latin typeface="+mn-lt"/>
                <a:ea typeface="+mn-ea"/>
                <a:cs typeface="+mn-cs"/>
              </a:defRPr>
            </a:pPr>
            <a:r>
              <a:rPr lang="en-US" sz="2800" b="1">
                <a:solidFill>
                  <a:schemeClr val="tx1"/>
                </a:solidFill>
              </a:rPr>
              <a:t>Global GHG Emissions</a:t>
            </a:r>
            <a:r>
              <a:rPr lang="en-US" sz="2800" b="1" baseline="0">
                <a:solidFill>
                  <a:schemeClr val="tx1"/>
                </a:solidFill>
              </a:rPr>
              <a:t> by Economic Sector</a:t>
            </a:r>
            <a:endParaRPr lang="en-US" sz="2800" b="1">
              <a:solidFill>
                <a:schemeClr val="tx1"/>
              </a:solidFill>
            </a:endParaRP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343613997132146"/>
          <c:y val="0.15241870807815688"/>
          <c:w val="0.54951900581117452"/>
          <c:h val="0.79629374453193347"/>
        </c:manualLayout>
      </c:layout>
      <c:pieChart>
        <c:varyColors val="1"/>
        <c:ser>
          <c:idx val="0"/>
          <c:order val="0"/>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32-114A-9D9A-1910DE27E06F}"/>
              </c:ext>
            </c:extLst>
          </c:dPt>
          <c:dPt>
            <c:idx val="1"/>
            <c:bubble3D val="0"/>
            <c:spPr>
              <a:solidFill>
                <a:srgbClr val="FFFF00"/>
              </a:solidFill>
              <a:ln w="19050">
                <a:solidFill>
                  <a:schemeClr val="lt1"/>
                </a:solidFill>
              </a:ln>
              <a:effectLst/>
            </c:spPr>
            <c:extLst>
              <c:ext xmlns:c16="http://schemas.microsoft.com/office/drawing/2014/chart" uri="{C3380CC4-5D6E-409C-BE32-E72D297353CC}">
                <c16:uniqueId val="{00000003-D132-114A-9D9A-1910DE27E06F}"/>
              </c:ext>
            </c:extLst>
          </c:dPt>
          <c:dPt>
            <c:idx val="2"/>
            <c:bubble3D val="0"/>
            <c:spPr>
              <a:solidFill>
                <a:srgbClr val="00B050"/>
              </a:solidFill>
              <a:ln w="19050">
                <a:solidFill>
                  <a:schemeClr val="lt1"/>
                </a:solidFill>
              </a:ln>
              <a:effectLst/>
            </c:spPr>
            <c:extLst>
              <c:ext xmlns:c16="http://schemas.microsoft.com/office/drawing/2014/chart" uri="{C3380CC4-5D6E-409C-BE32-E72D297353CC}">
                <c16:uniqueId val="{00000005-D132-114A-9D9A-1910DE27E06F}"/>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D132-114A-9D9A-1910DE27E06F}"/>
              </c:ext>
            </c:extLst>
          </c:dPt>
          <c:dPt>
            <c:idx val="4"/>
            <c:bubble3D val="0"/>
            <c:spPr>
              <a:solidFill>
                <a:srgbClr val="7030A0"/>
              </a:solidFill>
              <a:ln w="19050">
                <a:solidFill>
                  <a:schemeClr val="lt1"/>
                </a:solidFill>
              </a:ln>
              <a:effectLst/>
            </c:spPr>
            <c:extLst>
              <c:ext xmlns:c16="http://schemas.microsoft.com/office/drawing/2014/chart" uri="{C3380CC4-5D6E-409C-BE32-E72D297353CC}">
                <c16:uniqueId val="{00000009-D132-114A-9D9A-1910DE27E06F}"/>
              </c:ext>
            </c:extLst>
          </c:dPt>
          <c:dPt>
            <c:idx val="5"/>
            <c:bubble3D val="0"/>
            <c:spPr>
              <a:solidFill>
                <a:srgbClr val="002060"/>
              </a:solidFill>
              <a:ln w="19050">
                <a:solidFill>
                  <a:schemeClr val="lt1"/>
                </a:solidFill>
              </a:ln>
              <a:effectLst/>
            </c:spPr>
            <c:extLst>
              <c:ext xmlns:c16="http://schemas.microsoft.com/office/drawing/2014/chart" uri="{C3380CC4-5D6E-409C-BE32-E72D297353CC}">
                <c16:uniqueId val="{0000000B-D132-114A-9D9A-1910DE27E06F}"/>
              </c:ext>
            </c:extLst>
          </c:dPt>
          <c:dLbls>
            <c:dLbl>
              <c:idx val="0"/>
              <c:layout>
                <c:manualLayout>
                  <c:x val="-0.1177341367547286"/>
                  <c:y val="0.2178921998866908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132-114A-9D9A-1910DE27E06F}"/>
                </c:ext>
              </c:extLst>
            </c:dLbl>
            <c:dLbl>
              <c:idx val="1"/>
              <c:layout>
                <c:manualLayout>
                  <c:x val="-0.154431819472865"/>
                  <c:y val="-0.10677504545620257"/>
                </c:manualLayout>
              </c:layout>
              <c:spPr>
                <a:noFill/>
                <a:ln>
                  <a:noFill/>
                </a:ln>
                <a:effectLst/>
              </c:spPr>
              <c:txPr>
                <a:bodyPr rot="0" spcFirstLastPara="1" vertOverflow="ellipsis" vert="horz" wrap="square" lIns="38100" tIns="19050" rIns="38100" bIns="19050" anchor="ctr" anchorCtr="1">
                  <a:spAutoFit/>
                </a:bodyPr>
                <a:lstStyle/>
                <a:p>
                  <a:pPr>
                    <a:defRPr sz="44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132-114A-9D9A-1910DE27E06F}"/>
                </c:ext>
              </c:extLst>
            </c:dLbl>
            <c:dLbl>
              <c:idx val="2"/>
              <c:layout>
                <c:manualLayout>
                  <c:x val="2.8714293228930935E-2"/>
                  <c:y val="-6.319315552723278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132-114A-9D9A-1910DE27E06F}"/>
                </c:ext>
              </c:extLst>
            </c:dLbl>
            <c:dLbl>
              <c:idx val="3"/>
              <c:layout>
                <c:manualLayout>
                  <c:x val="0.10265831177427164"/>
                  <c:y val="-9.410588500533684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132-114A-9D9A-1910DE27E06F}"/>
                </c:ext>
              </c:extLst>
            </c:dLbl>
            <c:dLbl>
              <c:idx val="4"/>
              <c:layout>
                <c:manualLayout>
                  <c:x val="0.14867081598317622"/>
                  <c:y val="8.770562244752795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132-114A-9D9A-1910DE27E06F}"/>
                </c:ext>
              </c:extLst>
            </c:dLbl>
            <c:dLbl>
              <c:idx val="5"/>
              <c:layout>
                <c:manualLayout>
                  <c:x val="7.0818247616079272E-2"/>
                  <c:y val="0.2277013047193019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D132-114A-9D9A-1910DE27E06F}"/>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Sheet1!$C$6:$C$11</c:f>
              <c:strCache>
                <c:ptCount val="6"/>
                <c:pt idx="0">
                  <c:v>Electricity &amp; Heat Production</c:v>
                </c:pt>
                <c:pt idx="1">
                  <c:v>Agriculture, Forestry &amp; Land Use </c:v>
                </c:pt>
                <c:pt idx="2">
                  <c:v>Buildings</c:v>
                </c:pt>
                <c:pt idx="3">
                  <c:v>Transportation </c:v>
                </c:pt>
                <c:pt idx="4">
                  <c:v>Industry</c:v>
                </c:pt>
                <c:pt idx="5">
                  <c:v>Other Energy </c:v>
                </c:pt>
              </c:strCache>
            </c:strRef>
          </c:cat>
          <c:val>
            <c:numRef>
              <c:f>Sheet1!$D$6:$D$11</c:f>
              <c:numCache>
                <c:formatCode>General</c:formatCode>
                <c:ptCount val="6"/>
                <c:pt idx="0">
                  <c:v>25</c:v>
                </c:pt>
                <c:pt idx="1">
                  <c:v>24</c:v>
                </c:pt>
                <c:pt idx="2">
                  <c:v>6</c:v>
                </c:pt>
                <c:pt idx="3">
                  <c:v>14</c:v>
                </c:pt>
                <c:pt idx="4">
                  <c:v>21</c:v>
                </c:pt>
                <c:pt idx="5">
                  <c:v>10</c:v>
                </c:pt>
              </c:numCache>
            </c:numRef>
          </c:val>
          <c:extLst>
            <c:ext xmlns:c16="http://schemas.microsoft.com/office/drawing/2014/chart" uri="{C3380CC4-5D6E-409C-BE32-E72D297353CC}">
              <c16:uniqueId val="{0000000C-D132-114A-9D9A-1910DE27E06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51312335958005"/>
          <c:y val="0.10290356219867912"/>
          <c:w val="0.420436187664042"/>
          <c:h val="0.77470007707769739"/>
        </c:manualLayout>
      </c:layout>
      <c:pieChart>
        <c:varyColors val="1"/>
        <c:ser>
          <c:idx val="0"/>
          <c:order val="0"/>
          <c:dPt>
            <c:idx val="0"/>
            <c:bubble3D val="0"/>
            <c:spPr>
              <a:solidFill>
                <a:srgbClr val="FF0000"/>
              </a:solidFill>
              <a:ln w="19050">
                <a:solidFill>
                  <a:schemeClr val="lt1"/>
                </a:solidFill>
              </a:ln>
              <a:effectLst/>
            </c:spPr>
            <c:extLst>
              <c:ext xmlns:c16="http://schemas.microsoft.com/office/drawing/2014/chart" uri="{C3380CC4-5D6E-409C-BE32-E72D297353CC}">
                <c16:uniqueId val="{00000001-B6B2-BA4A-B706-386D53DC07DD}"/>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B6B2-BA4A-B706-386D53DC07DD}"/>
              </c:ext>
            </c:extLst>
          </c:dPt>
          <c:dPt>
            <c:idx val="2"/>
            <c:bubble3D val="0"/>
            <c:spPr>
              <a:solidFill>
                <a:srgbClr val="1975FA"/>
              </a:solidFill>
              <a:ln w="19050">
                <a:solidFill>
                  <a:schemeClr val="lt1"/>
                </a:solidFill>
              </a:ln>
              <a:effectLst/>
            </c:spPr>
            <c:extLst>
              <c:ext xmlns:c16="http://schemas.microsoft.com/office/drawing/2014/chart" uri="{C3380CC4-5D6E-409C-BE32-E72D297353CC}">
                <c16:uniqueId val="{00000005-B6B2-BA4A-B706-386D53DC07DD}"/>
              </c:ext>
            </c:extLst>
          </c:dPt>
          <c:dPt>
            <c:idx val="3"/>
            <c:bubble3D val="0"/>
            <c:spPr>
              <a:solidFill>
                <a:srgbClr val="1975FA"/>
              </a:solidFill>
              <a:ln w="19050">
                <a:solidFill>
                  <a:schemeClr val="lt1"/>
                </a:solidFill>
              </a:ln>
              <a:effectLst/>
            </c:spPr>
            <c:extLst>
              <c:ext xmlns:c16="http://schemas.microsoft.com/office/drawing/2014/chart" uri="{C3380CC4-5D6E-409C-BE32-E72D297353CC}">
                <c16:uniqueId val="{00000007-B6B2-BA4A-B706-386D53DC07DD}"/>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B6B2-BA4A-B706-386D53DC07DD}"/>
              </c:ext>
            </c:extLst>
          </c:dPt>
          <c:dPt>
            <c:idx val="5"/>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B-B6B2-BA4A-B706-386D53DC07DD}"/>
              </c:ext>
            </c:extLst>
          </c:dPt>
          <c:dLbls>
            <c:dLbl>
              <c:idx val="0"/>
              <c:layout>
                <c:manualLayout>
                  <c:x val="-1.4063063902222761E-3"/>
                  <c:y val="4.4085303235874146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B6B2-BA4A-B706-386D53DC07DD}"/>
                </c:ext>
              </c:extLst>
            </c:dLbl>
            <c:dLbl>
              <c:idx val="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B6B2-BA4A-B706-386D53DC07DD}"/>
                </c:ext>
              </c:extLst>
            </c:dLbl>
            <c:dLbl>
              <c:idx val="2"/>
              <c:layout>
                <c:manualLayout>
                  <c:x val="-1.8153215223097114E-2"/>
                  <c:y val="1.7727471566054243E-2"/>
                </c:manualLayout>
              </c:layou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B6B2-BA4A-B706-386D53DC07DD}"/>
                </c:ext>
              </c:extLst>
            </c:dLbl>
            <c:dLbl>
              <c:idx val="3"/>
              <c:layout>
                <c:manualLayout>
                  <c:x val="6.5320428696412948E-3"/>
                  <c:y val="5.1946631671041122E-3"/>
                </c:manualLayout>
              </c:layout>
              <c:showLegendKey val="0"/>
              <c:showVal val="1"/>
              <c:showCatName val="0"/>
              <c:showSerName val="0"/>
              <c:showPercent val="0"/>
              <c:showBubbleSize val="0"/>
              <c:separator>, </c:separator>
              <c:extLst>
                <c:ext xmlns:c15="http://schemas.microsoft.com/office/drawing/2012/chart" uri="{CE6537A1-D6FC-4f65-9D91-7224C49458BB}">
                  <c15:layout>
                    <c:manualLayout>
                      <c:w val="6.9022560382199422E-2"/>
                      <c:h val="0.10524007435730802"/>
                    </c:manualLayout>
                  </c15:layout>
                </c:ext>
                <c:ext xmlns:c16="http://schemas.microsoft.com/office/drawing/2014/chart" uri="{C3380CC4-5D6E-409C-BE32-E72D297353CC}">
                  <c16:uniqueId val="{00000007-B6B2-BA4A-B706-386D53DC07DD}"/>
                </c:ext>
              </c:extLst>
            </c:dLbl>
            <c:dLbl>
              <c:idx val="5"/>
              <c:layout>
                <c:manualLayout>
                  <c:x val="0.16486597769028871"/>
                  <c:y val="-6.4186074629346956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B6B2-BA4A-B706-386D53DC07D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eparator>, </c:separator>
            <c:extLst>
              <c:ext xmlns:c15="http://schemas.microsoft.com/office/drawing/2012/chart" uri="{CE6537A1-D6FC-4f65-9D91-7224C49458BB}"/>
            </c:extLst>
          </c:dLbls>
          <c:cat>
            <c:strRef>
              <c:f>'Actual food basket_BT_CF Contri'!$H$20:$H$25</c:f>
              <c:strCache>
                <c:ptCount val="6"/>
                <c:pt idx="0">
                  <c:v>Beef </c:v>
                </c:pt>
                <c:pt idx="1">
                  <c:v>Pork </c:v>
                </c:pt>
                <c:pt idx="2">
                  <c:v>Milk </c:v>
                </c:pt>
                <c:pt idx="3">
                  <c:v>Cheese </c:v>
                </c:pt>
                <c:pt idx="5">
                  <c:v>Others </c:v>
                </c:pt>
              </c:strCache>
            </c:strRef>
          </c:cat>
          <c:val>
            <c:numRef>
              <c:f>'Actual food basket_BT_CF Contri'!$I$20:$I$25</c:f>
              <c:numCache>
                <c:formatCode>0.00%</c:formatCode>
                <c:ptCount val="6"/>
                <c:pt idx="0">
                  <c:v>0.36645449821757481</c:v>
                </c:pt>
                <c:pt idx="1">
                  <c:v>4.5469832129012955E-2</c:v>
                </c:pt>
                <c:pt idx="2">
                  <c:v>7.0898289979496987E-2</c:v>
                </c:pt>
                <c:pt idx="3">
                  <c:v>4.5589823037452244E-2</c:v>
                </c:pt>
                <c:pt idx="5">
                  <c:v>0.47158755663646301</c:v>
                </c:pt>
              </c:numCache>
            </c:numRef>
          </c:val>
          <c:extLst>
            <c:ext xmlns:c16="http://schemas.microsoft.com/office/drawing/2014/chart" uri="{C3380CC4-5D6E-409C-BE32-E72D297353CC}">
              <c16:uniqueId val="{0000000C-B6B2-BA4A-B706-386D53DC07D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4"/>
        <c:delete val="1"/>
      </c:legendEntry>
      <c:layout>
        <c:manualLayout>
          <c:xMode val="edge"/>
          <c:yMode val="edge"/>
          <c:x val="0.22026938335733554"/>
          <c:y val="0.92225192357412089"/>
          <c:w val="0.65673267730893481"/>
          <c:h val="7.774802008541106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baseline="0" dirty="0">
                <a:solidFill>
                  <a:schemeClr val="tx1"/>
                </a:solidFill>
              </a:rPr>
              <a:t>Food Categories</a:t>
            </a:r>
            <a:endParaRPr lang="en-US" sz="2400" b="1" dirty="0">
              <a:solidFill>
                <a:schemeClr val="tx1"/>
              </a:solidFill>
            </a:endParaRPr>
          </a:p>
        </c:rich>
      </c:tx>
      <c:layout>
        <c:manualLayout>
          <c:xMode val="edge"/>
          <c:yMode val="edge"/>
          <c:x val="0.32095064218192937"/>
          <c:y val="3.381924457039129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8637389638227045"/>
          <c:y val="0.15730153204791272"/>
          <c:w val="0.44361789151356079"/>
          <c:h val="0.73347841936424618"/>
        </c:manualLayout>
      </c:layout>
      <c:pieChart>
        <c:varyColors val="1"/>
        <c:ser>
          <c:idx val="0"/>
          <c:order val="0"/>
          <c:explosion val="1"/>
          <c:dPt>
            <c:idx val="0"/>
            <c:bubble3D val="0"/>
            <c:spPr>
              <a:solidFill>
                <a:srgbClr val="FF0000"/>
              </a:solidFill>
              <a:ln w="19050">
                <a:solidFill>
                  <a:schemeClr val="lt1"/>
                </a:solidFill>
              </a:ln>
              <a:effectLst/>
            </c:spPr>
            <c:extLst>
              <c:ext xmlns:c16="http://schemas.microsoft.com/office/drawing/2014/chart" uri="{C3380CC4-5D6E-409C-BE32-E72D297353CC}">
                <c16:uniqueId val="{00000001-0368-4547-BD87-957B1729AC51}"/>
              </c:ext>
            </c:extLst>
          </c:dPt>
          <c:dPt>
            <c:idx val="1"/>
            <c:bubble3D val="0"/>
            <c:spPr>
              <a:solidFill>
                <a:srgbClr val="00B050"/>
              </a:solidFill>
              <a:ln w="19050">
                <a:solidFill>
                  <a:schemeClr val="lt1"/>
                </a:solidFill>
              </a:ln>
              <a:effectLst/>
            </c:spPr>
            <c:extLst>
              <c:ext xmlns:c16="http://schemas.microsoft.com/office/drawing/2014/chart" uri="{C3380CC4-5D6E-409C-BE32-E72D297353CC}">
                <c16:uniqueId val="{00000003-0368-4547-BD87-957B1729AC51}"/>
              </c:ext>
            </c:extLst>
          </c:dPt>
          <c:dPt>
            <c:idx val="2"/>
            <c:bubble3D val="0"/>
            <c:spPr>
              <a:solidFill>
                <a:srgbClr val="1975FA"/>
              </a:solidFill>
              <a:ln w="19050">
                <a:solidFill>
                  <a:schemeClr val="lt1"/>
                </a:solidFill>
              </a:ln>
              <a:effectLst/>
            </c:spPr>
            <c:extLst>
              <c:ext xmlns:c16="http://schemas.microsoft.com/office/drawing/2014/chart" uri="{C3380CC4-5D6E-409C-BE32-E72D297353CC}">
                <c16:uniqueId val="{00000005-0368-4547-BD87-957B1729AC51}"/>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0368-4547-BD87-957B1729AC51}"/>
              </c:ext>
            </c:extLst>
          </c:dPt>
          <c:dPt>
            <c:idx val="4"/>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9-0368-4547-BD87-957B1729AC51}"/>
              </c:ext>
            </c:extLst>
          </c:dPt>
          <c:dLbls>
            <c:dLbl>
              <c:idx val="0"/>
              <c:layout>
                <c:manualLayout>
                  <c:x val="-1.3546670710106071E-3"/>
                  <c:y val="-9.0568389267112401E-2"/>
                </c:manualLayout>
              </c:layout>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547-BD87-957B1729AC51}"/>
                </c:ext>
              </c:extLst>
            </c:dLbl>
            <c:dLbl>
              <c:idx val="4"/>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9-0368-4547-BD87-957B1729AC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Sheet2!$M$7:$M$11</c:f>
              <c:strCache>
                <c:ptCount val="5"/>
                <c:pt idx="0">
                  <c:v>Meat &amp; Alternatives </c:v>
                </c:pt>
                <c:pt idx="1">
                  <c:v>Vegetables &amp; Fruits </c:v>
                </c:pt>
                <c:pt idx="2">
                  <c:v>Milk &amp; Alternative</c:v>
                </c:pt>
                <c:pt idx="3">
                  <c:v>Grains &amp; Alternatives</c:v>
                </c:pt>
                <c:pt idx="4">
                  <c:v>Others</c:v>
                </c:pt>
              </c:strCache>
            </c:strRef>
          </c:cat>
          <c:val>
            <c:numRef>
              <c:f>Sheet2!$N$7:$N$11</c:f>
              <c:numCache>
                <c:formatCode>0%</c:formatCode>
                <c:ptCount val="5"/>
                <c:pt idx="0">
                  <c:v>0.50695181620200724</c:v>
                </c:pt>
                <c:pt idx="1">
                  <c:v>0.17608971229393877</c:v>
                </c:pt>
                <c:pt idx="2">
                  <c:v>0.11648811301694922</c:v>
                </c:pt>
                <c:pt idx="3">
                  <c:v>5.8487496441120078E-2</c:v>
                </c:pt>
                <c:pt idx="4">
                  <c:v>0.14198286204598476</c:v>
                </c:pt>
              </c:numCache>
            </c:numRef>
          </c:val>
          <c:extLst>
            <c:ext xmlns:c16="http://schemas.microsoft.com/office/drawing/2014/chart" uri="{C3380CC4-5D6E-409C-BE32-E72D297353CC}">
              <c16:uniqueId val="{0000000A-0368-4547-BD87-957B1729AC5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0013749991384717"/>
          <c:y val="0.88922527590129941"/>
          <c:w val="0.7852196207897113"/>
          <c:h val="0.1049037079966649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0.47244</cdr:x>
      <cdr:y>0.30594</cdr:y>
    </cdr:from>
    <cdr:to>
      <cdr:x>0.73228</cdr:x>
      <cdr:y>0.5</cdr:y>
    </cdr:to>
    <cdr:sp macro="" textlink="">
      <cdr:nvSpPr>
        <cdr:cNvPr id="2" name="TextBox 1">
          <a:extLst xmlns:a="http://schemas.openxmlformats.org/drawingml/2006/main">
            <a:ext uri="{FF2B5EF4-FFF2-40B4-BE49-F238E27FC236}">
              <a16:creationId xmlns:a16="http://schemas.microsoft.com/office/drawing/2014/main" id="{C7875831-AE4D-3A45-9F94-2309E3059EBE}"/>
            </a:ext>
          </a:extLst>
        </cdr:cNvPr>
        <cdr:cNvSpPr txBox="1"/>
      </cdr:nvSpPr>
      <cdr:spPr>
        <a:xfrm xmlns:a="http://schemas.openxmlformats.org/drawingml/2006/main">
          <a:off x="3359020" y="1470981"/>
          <a:ext cx="1847462" cy="9330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b="0" dirty="0">
              <a:solidFill>
                <a:schemeClr val="bg1"/>
              </a:solidFill>
            </a:rPr>
            <a:t>Energy &amp; </a:t>
          </a:r>
        </a:p>
        <a:p xmlns:a="http://schemas.openxmlformats.org/drawingml/2006/main">
          <a:pPr algn="ctr"/>
          <a:r>
            <a:rPr lang="en-US" sz="1600" b="0" dirty="0">
              <a:solidFill>
                <a:schemeClr val="bg1"/>
              </a:solidFill>
            </a:rPr>
            <a:t>Heat Production</a:t>
          </a:r>
        </a:p>
      </cdr:txBody>
    </cdr:sp>
  </cdr:relSizeAnchor>
  <cdr:relSizeAnchor xmlns:cdr="http://schemas.openxmlformats.org/drawingml/2006/chartDrawing">
    <cdr:from>
      <cdr:x>0.51844</cdr:x>
      <cdr:y>0.57242</cdr:y>
    </cdr:from>
    <cdr:to>
      <cdr:x>0.72447</cdr:x>
      <cdr:y>0.76648</cdr:y>
    </cdr:to>
    <cdr:sp macro="" textlink="">
      <cdr:nvSpPr>
        <cdr:cNvPr id="3" name="TextBox 1">
          <a:extLst xmlns:a="http://schemas.openxmlformats.org/drawingml/2006/main">
            <a:ext uri="{FF2B5EF4-FFF2-40B4-BE49-F238E27FC236}">
              <a16:creationId xmlns:a16="http://schemas.microsoft.com/office/drawing/2014/main" id="{5D1F0622-4BF6-454B-9720-D589D16BC3DF}"/>
            </a:ext>
          </a:extLst>
        </cdr:cNvPr>
        <cdr:cNvSpPr txBox="1"/>
      </cdr:nvSpPr>
      <cdr:spPr>
        <a:xfrm xmlns:a="http://schemas.openxmlformats.org/drawingml/2006/main">
          <a:off x="4106903" y="2936331"/>
          <a:ext cx="1632159" cy="99546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b="1" dirty="0">
              <a:solidFill>
                <a:schemeClr val="tx1"/>
              </a:solidFill>
            </a:rPr>
            <a:t>Agriculture &amp; </a:t>
          </a:r>
        </a:p>
        <a:p xmlns:a="http://schemas.openxmlformats.org/drawingml/2006/main">
          <a:pPr algn="ctr"/>
          <a:r>
            <a:rPr lang="en-US" sz="2400" b="1" dirty="0">
              <a:solidFill>
                <a:schemeClr val="tx1"/>
              </a:solidFill>
            </a:rPr>
            <a:t>Forestry</a:t>
          </a:r>
        </a:p>
      </cdr:txBody>
    </cdr:sp>
  </cdr:relSizeAnchor>
  <cdr:relSizeAnchor xmlns:cdr="http://schemas.openxmlformats.org/drawingml/2006/chartDrawing">
    <cdr:from>
      <cdr:x>0.34048</cdr:x>
      <cdr:y>0.19189</cdr:y>
    </cdr:from>
    <cdr:to>
      <cdr:x>0.52231</cdr:x>
      <cdr:y>0.32227</cdr:y>
    </cdr:to>
    <cdr:sp macro="" textlink="">
      <cdr:nvSpPr>
        <cdr:cNvPr id="4" name="TextBox 1">
          <a:extLst xmlns:a="http://schemas.openxmlformats.org/drawingml/2006/main">
            <a:ext uri="{FF2B5EF4-FFF2-40B4-BE49-F238E27FC236}">
              <a16:creationId xmlns:a16="http://schemas.microsoft.com/office/drawing/2014/main" id="{770EA4A8-DC3D-4346-BAA3-D63645757AA5}"/>
            </a:ext>
          </a:extLst>
        </cdr:cNvPr>
        <cdr:cNvSpPr txBox="1"/>
      </cdr:nvSpPr>
      <cdr:spPr>
        <a:xfrm xmlns:a="http://schemas.openxmlformats.org/drawingml/2006/main">
          <a:off x="2420775" y="922643"/>
          <a:ext cx="1292809" cy="62685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a:solidFill>
                <a:schemeClr val="bg1"/>
              </a:solidFill>
            </a:rPr>
            <a:t>Other </a:t>
          </a:r>
        </a:p>
        <a:p xmlns:a="http://schemas.openxmlformats.org/drawingml/2006/main">
          <a:pPr algn="ctr"/>
          <a:r>
            <a:rPr lang="en-US" sz="1600" b="0" dirty="0">
              <a:solidFill>
                <a:schemeClr val="bg1"/>
              </a:solidFill>
            </a:rPr>
            <a:t>Energy</a:t>
          </a:r>
        </a:p>
      </cdr:txBody>
    </cdr:sp>
  </cdr:relSizeAnchor>
  <cdr:relSizeAnchor xmlns:cdr="http://schemas.openxmlformats.org/drawingml/2006/chartDrawing">
    <cdr:from>
      <cdr:x>0.22951</cdr:x>
      <cdr:y>0.40307</cdr:y>
    </cdr:from>
    <cdr:to>
      <cdr:x>0.41134</cdr:x>
      <cdr:y>0.53344</cdr:y>
    </cdr:to>
    <cdr:sp macro="" textlink="">
      <cdr:nvSpPr>
        <cdr:cNvPr id="5" name="TextBox 1">
          <a:extLst xmlns:a="http://schemas.openxmlformats.org/drawingml/2006/main">
            <a:ext uri="{FF2B5EF4-FFF2-40B4-BE49-F238E27FC236}">
              <a16:creationId xmlns:a16="http://schemas.microsoft.com/office/drawing/2014/main" id="{1CA75668-2BF9-7C46-9FB9-97ADD7AE2479}"/>
            </a:ext>
          </a:extLst>
        </cdr:cNvPr>
        <cdr:cNvSpPr txBox="1"/>
      </cdr:nvSpPr>
      <cdr:spPr>
        <a:xfrm xmlns:a="http://schemas.openxmlformats.org/drawingml/2006/main">
          <a:off x="1631819" y="1937977"/>
          <a:ext cx="1292809" cy="62685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0" dirty="0">
              <a:solidFill>
                <a:schemeClr val="bg1"/>
              </a:solidFill>
            </a:rPr>
            <a:t>Industry</a:t>
          </a:r>
        </a:p>
      </cdr:txBody>
    </cdr:sp>
  </cdr:relSizeAnchor>
  <cdr:relSizeAnchor xmlns:cdr="http://schemas.openxmlformats.org/drawingml/2006/chartDrawing">
    <cdr:from>
      <cdr:x>0.25766</cdr:x>
      <cdr:y>0.6892</cdr:y>
    </cdr:from>
    <cdr:to>
      <cdr:x>0.43949</cdr:x>
      <cdr:y>0.81957</cdr:y>
    </cdr:to>
    <cdr:sp macro="" textlink="">
      <cdr:nvSpPr>
        <cdr:cNvPr id="6" name="TextBox 1">
          <a:extLst xmlns:a="http://schemas.openxmlformats.org/drawingml/2006/main">
            <a:ext uri="{FF2B5EF4-FFF2-40B4-BE49-F238E27FC236}">
              <a16:creationId xmlns:a16="http://schemas.microsoft.com/office/drawing/2014/main" id="{AF40CFA7-8A37-FC41-921B-24B4EB4BD3EE}"/>
            </a:ext>
          </a:extLst>
        </cdr:cNvPr>
        <cdr:cNvSpPr txBox="1"/>
      </cdr:nvSpPr>
      <cdr:spPr>
        <a:xfrm xmlns:a="http://schemas.openxmlformats.org/drawingml/2006/main">
          <a:off x="1831910" y="3313724"/>
          <a:ext cx="1292809" cy="62685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a:solidFill>
                <a:schemeClr val="bg1"/>
              </a:solidFill>
            </a:rPr>
            <a:t>Transportation</a:t>
          </a:r>
        </a:p>
      </cdr:txBody>
    </cdr:sp>
  </cdr:relSizeAnchor>
  <cdr:relSizeAnchor xmlns:cdr="http://schemas.openxmlformats.org/drawingml/2006/chartDrawing">
    <cdr:from>
      <cdr:x>0.38415</cdr:x>
      <cdr:y>0.8159</cdr:y>
    </cdr:from>
    <cdr:to>
      <cdr:x>0.56598</cdr:x>
      <cdr:y>0.91221</cdr:y>
    </cdr:to>
    <cdr:sp macro="" textlink="">
      <cdr:nvSpPr>
        <cdr:cNvPr id="7" name="TextBox 1">
          <a:extLst xmlns:a="http://schemas.openxmlformats.org/drawingml/2006/main">
            <a:ext uri="{FF2B5EF4-FFF2-40B4-BE49-F238E27FC236}">
              <a16:creationId xmlns:a16="http://schemas.microsoft.com/office/drawing/2014/main" id="{817367F8-B5C1-574F-8E87-51A0D1DC07EF}"/>
            </a:ext>
          </a:extLst>
        </cdr:cNvPr>
        <cdr:cNvSpPr txBox="1"/>
      </cdr:nvSpPr>
      <cdr:spPr>
        <a:xfrm xmlns:a="http://schemas.openxmlformats.org/drawingml/2006/main">
          <a:off x="2731276" y="3922933"/>
          <a:ext cx="1292809" cy="46306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0" dirty="0">
              <a:solidFill>
                <a:schemeClr val="bg1"/>
              </a:solidFill>
            </a:rPr>
            <a:t>Buildings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69A4E-4178-9745-9CCB-81A24E80A811}" type="datetimeFigureOut">
              <a:rPr lang="en-US" smtClean="0"/>
              <a:t>4/24/18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6951D-F8FD-F04E-809E-FBE48598B699}" type="slidenum">
              <a:rPr lang="en-US" smtClean="0"/>
              <a:t>‹#›</a:t>
            </a:fld>
            <a:endParaRPr lang="en-US"/>
          </a:p>
        </p:txBody>
      </p:sp>
    </p:spTree>
    <p:extLst>
      <p:ext uri="{BB962C8B-B14F-4D97-AF65-F5344CB8AC3E}">
        <p14:creationId xmlns:p14="http://schemas.microsoft.com/office/powerpoint/2010/main" val="36542543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326951D-F8FD-F04E-809E-FBE48598B699}" type="slidenum">
              <a:rPr lang="en-US" smtClean="0"/>
              <a:t>1</a:t>
            </a:fld>
            <a:endParaRPr lang="en-US"/>
          </a:p>
        </p:txBody>
      </p:sp>
    </p:spTree>
    <p:extLst>
      <p:ext uri="{BB962C8B-B14F-4D97-AF65-F5344CB8AC3E}">
        <p14:creationId xmlns:p14="http://schemas.microsoft.com/office/powerpoint/2010/main" val="177062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Tx/>
              <a:buAutoNum type="arabicParenBoth"/>
              <a:tabLst/>
              <a:defRPr/>
            </a:pPr>
            <a:endParaRPr lang="en-CA"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26951D-F8FD-F04E-809E-FBE48598B699}" type="slidenum">
              <a:rPr lang="en-US" smtClean="0"/>
              <a:t>10</a:t>
            </a:fld>
            <a:endParaRPr lang="en-US"/>
          </a:p>
        </p:txBody>
      </p:sp>
    </p:spTree>
    <p:extLst>
      <p:ext uri="{BB962C8B-B14F-4D97-AF65-F5344CB8AC3E}">
        <p14:creationId xmlns:p14="http://schemas.microsoft.com/office/powerpoint/2010/main" val="3661088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11</a:t>
            </a:fld>
            <a:endParaRPr lang="en-US"/>
          </a:p>
        </p:txBody>
      </p:sp>
    </p:spTree>
    <p:extLst>
      <p:ext uri="{BB962C8B-B14F-4D97-AF65-F5344CB8AC3E}">
        <p14:creationId xmlns:p14="http://schemas.microsoft.com/office/powerpoint/2010/main" val="1177917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12</a:t>
            </a:fld>
            <a:endParaRPr lang="en-US"/>
          </a:p>
        </p:txBody>
      </p:sp>
    </p:spTree>
    <p:extLst>
      <p:ext uri="{BB962C8B-B14F-4D97-AF65-F5344CB8AC3E}">
        <p14:creationId xmlns:p14="http://schemas.microsoft.com/office/powerpoint/2010/main" val="2013923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14</a:t>
            </a:fld>
            <a:endParaRPr lang="en-US"/>
          </a:p>
        </p:txBody>
      </p:sp>
    </p:spTree>
    <p:extLst>
      <p:ext uri="{BB962C8B-B14F-4D97-AF65-F5344CB8AC3E}">
        <p14:creationId xmlns:p14="http://schemas.microsoft.com/office/powerpoint/2010/main" val="2836717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2</a:t>
            </a:fld>
            <a:endParaRPr lang="en-US"/>
          </a:p>
        </p:txBody>
      </p:sp>
    </p:spTree>
    <p:extLst>
      <p:ext uri="{BB962C8B-B14F-4D97-AF65-F5344CB8AC3E}">
        <p14:creationId xmlns:p14="http://schemas.microsoft.com/office/powerpoint/2010/main" val="415978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26951D-F8FD-F04E-809E-FBE48598B699}" type="slidenum">
              <a:rPr lang="en-US" smtClean="0"/>
              <a:t>3</a:t>
            </a:fld>
            <a:endParaRPr lang="en-US"/>
          </a:p>
        </p:txBody>
      </p:sp>
    </p:spTree>
    <p:extLst>
      <p:ext uri="{BB962C8B-B14F-4D97-AF65-F5344CB8AC3E}">
        <p14:creationId xmlns:p14="http://schemas.microsoft.com/office/powerpoint/2010/main" val="3940846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4</a:t>
            </a:fld>
            <a:endParaRPr lang="en-US"/>
          </a:p>
        </p:txBody>
      </p:sp>
    </p:spTree>
    <p:extLst>
      <p:ext uri="{BB962C8B-B14F-4D97-AF65-F5344CB8AC3E}">
        <p14:creationId xmlns:p14="http://schemas.microsoft.com/office/powerpoint/2010/main" val="3916712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26951D-F8FD-F04E-809E-FBE48598B699}" type="slidenum">
              <a:rPr lang="en-US" smtClean="0"/>
              <a:t>5</a:t>
            </a:fld>
            <a:endParaRPr lang="en-US"/>
          </a:p>
        </p:txBody>
      </p:sp>
    </p:spTree>
    <p:extLst>
      <p:ext uri="{BB962C8B-B14F-4D97-AF65-F5344CB8AC3E}">
        <p14:creationId xmlns:p14="http://schemas.microsoft.com/office/powerpoint/2010/main" val="1253889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6</a:t>
            </a:fld>
            <a:endParaRPr lang="en-US"/>
          </a:p>
        </p:txBody>
      </p:sp>
    </p:spTree>
    <p:extLst>
      <p:ext uri="{BB962C8B-B14F-4D97-AF65-F5344CB8AC3E}">
        <p14:creationId xmlns:p14="http://schemas.microsoft.com/office/powerpoint/2010/main" val="177950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7</a:t>
            </a:fld>
            <a:endParaRPr lang="en-US"/>
          </a:p>
        </p:txBody>
      </p:sp>
    </p:spTree>
    <p:extLst>
      <p:ext uri="{BB962C8B-B14F-4D97-AF65-F5344CB8AC3E}">
        <p14:creationId xmlns:p14="http://schemas.microsoft.com/office/powerpoint/2010/main" val="1140219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26951D-F8FD-F04E-809E-FBE48598B699}" type="slidenum">
              <a:rPr lang="en-US" smtClean="0"/>
              <a:t>8</a:t>
            </a:fld>
            <a:endParaRPr lang="en-US"/>
          </a:p>
        </p:txBody>
      </p:sp>
    </p:spTree>
    <p:extLst>
      <p:ext uri="{BB962C8B-B14F-4D97-AF65-F5344CB8AC3E}">
        <p14:creationId xmlns:p14="http://schemas.microsoft.com/office/powerpoint/2010/main" val="1690155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326951D-F8FD-F04E-809E-FBE48598B699}" type="slidenum">
              <a:rPr lang="en-US" smtClean="0"/>
              <a:t>9</a:t>
            </a:fld>
            <a:endParaRPr lang="en-US"/>
          </a:p>
        </p:txBody>
      </p:sp>
    </p:spTree>
    <p:extLst>
      <p:ext uri="{BB962C8B-B14F-4D97-AF65-F5344CB8AC3E}">
        <p14:creationId xmlns:p14="http://schemas.microsoft.com/office/powerpoint/2010/main" val="89427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BA1FE6-DCA3-0B42-97FB-C388267736DA}" type="datetime1">
              <a:rPr lang="en-CA" smtClean="0"/>
              <a:t>2018-04-24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261625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9447C5-763F-A745-AF41-E2CFFDE66E9D}" type="datetime1">
              <a:rPr lang="en-CA" smtClean="0"/>
              <a:t>2018-04-24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345545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2BC12C-1E3B-2448-B150-09CFC11E7B8A}" type="datetime1">
              <a:rPr lang="en-CA" smtClean="0"/>
              <a:t>2018-04-24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3922516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79635D-D458-ED44-A501-66E742CAA5D1}" type="datetime1">
              <a:rPr lang="en-CA" smtClean="0"/>
              <a:t>2018-04-24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303766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93C7E-2145-3F43-B0F4-FD4433252AC2}" type="datetime1">
              <a:rPr lang="en-CA" smtClean="0"/>
              <a:t>2018-04-24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304874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C15A24-BEEF-8C41-9432-8207A993046E}" type="datetime1">
              <a:rPr lang="en-CA" smtClean="0"/>
              <a:t>2018-04-24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27842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B563F8-9260-C044-92F1-DFECBBA22495}" type="datetime1">
              <a:rPr lang="en-CA" smtClean="0"/>
              <a:t>2018-04-24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256385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5379AF-7172-C44E-AC9F-79A2A6444D9A}" type="datetime1">
              <a:rPr lang="en-CA" smtClean="0"/>
              <a:t>2018-04-24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399537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C35A8-3B88-5E4C-A6C3-B7E6DCD8A6FB}" type="datetime1">
              <a:rPr lang="en-CA" smtClean="0"/>
              <a:t>2018-04-24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429358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31DB4-254E-EC4A-A693-1A5B2C98D2F8}" type="datetime1">
              <a:rPr lang="en-CA" smtClean="0"/>
              <a:t>2018-04-24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210825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7E673E-6AC8-1548-B4A0-141718B1B3D2}" type="datetime1">
              <a:rPr lang="en-CA" smtClean="0"/>
              <a:t>2018-04-24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6DA91-46A7-7541-980B-CE9D9BA8FCE0}" type="slidenum">
              <a:rPr lang="en-US" smtClean="0"/>
              <a:t>‹#›</a:t>
            </a:fld>
            <a:endParaRPr lang="en-US"/>
          </a:p>
        </p:txBody>
      </p:sp>
    </p:spTree>
    <p:extLst>
      <p:ext uri="{BB962C8B-B14F-4D97-AF65-F5344CB8AC3E}">
        <p14:creationId xmlns:p14="http://schemas.microsoft.com/office/powerpoint/2010/main" val="404270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3EEB4-EDDB-B84A-ADA5-B40ACB05652F}" type="datetime1">
              <a:rPr lang="en-CA" smtClean="0"/>
              <a:t>2018-04-24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6DA91-46A7-7541-980B-CE9D9BA8FCE0}" type="slidenum">
              <a:rPr lang="en-US" smtClean="0"/>
              <a:t>‹#›</a:t>
            </a:fld>
            <a:endParaRPr lang="en-US"/>
          </a:p>
        </p:txBody>
      </p:sp>
    </p:spTree>
    <p:extLst>
      <p:ext uri="{BB962C8B-B14F-4D97-AF65-F5344CB8AC3E}">
        <p14:creationId xmlns:p14="http://schemas.microsoft.com/office/powerpoint/2010/main" val="34475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gif"/><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826290"/>
            <a:ext cx="7772400" cy="2041427"/>
          </a:xfrm>
        </p:spPr>
        <p:txBody>
          <a:bodyPr>
            <a:normAutofit fontScale="90000"/>
          </a:bodyPr>
          <a:lstStyle/>
          <a:p>
            <a:br>
              <a:rPr lang="en-US" dirty="0"/>
            </a:br>
            <a:r>
              <a:rPr lang="en-CA" dirty="0"/>
              <a:t>Trends in </a:t>
            </a:r>
            <a:br>
              <a:rPr lang="en-CA" dirty="0"/>
            </a:br>
            <a:r>
              <a:rPr lang="en-CA" dirty="0"/>
              <a:t>Nutrition and Carbon Footprint </a:t>
            </a:r>
            <a:br>
              <a:rPr lang="en-CA" dirty="0"/>
            </a:br>
            <a:r>
              <a:rPr lang="en-CA" dirty="0"/>
              <a:t>of </a:t>
            </a:r>
            <a:br>
              <a:rPr lang="en-CA" dirty="0"/>
            </a:br>
            <a:r>
              <a:rPr lang="en-CA" dirty="0"/>
              <a:t>Ontarians’ Dietary Choices</a:t>
            </a:r>
            <a:br>
              <a:rPr lang="en-US" dirty="0"/>
            </a:br>
            <a:endParaRPr lang="en-US" dirty="0"/>
          </a:p>
        </p:txBody>
      </p:sp>
      <p:sp>
        <p:nvSpPr>
          <p:cNvPr id="3" name="Subtitle 2"/>
          <p:cNvSpPr>
            <a:spLocks noGrp="1"/>
          </p:cNvSpPr>
          <p:nvPr>
            <p:ph type="subTitle" idx="1"/>
          </p:nvPr>
        </p:nvSpPr>
        <p:spPr>
          <a:xfrm>
            <a:off x="1371597" y="4992894"/>
            <a:ext cx="6839339" cy="1092200"/>
          </a:xfrm>
        </p:spPr>
        <p:txBody>
          <a:bodyPr>
            <a:noAutofit/>
          </a:bodyPr>
          <a:lstStyle/>
          <a:p>
            <a:r>
              <a:rPr lang="en-US" sz="2000" dirty="0">
                <a:solidFill>
                  <a:schemeClr val="tx1"/>
                </a:solidFill>
              </a:rPr>
              <a:t>Basak Topcu, Sadaf </a:t>
            </a:r>
            <a:r>
              <a:rPr lang="en-US" sz="2000" dirty="0" err="1">
                <a:solidFill>
                  <a:schemeClr val="tx1"/>
                </a:solidFill>
              </a:rPr>
              <a:t>Mollaei</a:t>
            </a:r>
            <a:r>
              <a:rPr lang="en-US" sz="2000" dirty="0">
                <a:solidFill>
                  <a:schemeClr val="tx1"/>
                </a:solidFill>
              </a:rPr>
              <a:t>, </a:t>
            </a:r>
            <a:r>
              <a:rPr lang="en-US" sz="2000" dirty="0" err="1">
                <a:solidFill>
                  <a:schemeClr val="tx1"/>
                </a:solidFill>
              </a:rPr>
              <a:t>Goretty</a:t>
            </a:r>
            <a:r>
              <a:rPr lang="en-US" sz="2000" dirty="0">
                <a:solidFill>
                  <a:schemeClr val="tx1"/>
                </a:solidFill>
              </a:rPr>
              <a:t> Dias</a:t>
            </a:r>
          </a:p>
          <a:p>
            <a:r>
              <a:rPr lang="en-CA" sz="2000" dirty="0">
                <a:solidFill>
                  <a:schemeClr val="tx1"/>
                </a:solidFill>
              </a:rPr>
              <a:t>WICI Workshop: Leveraging Systems Approaches to Improve </a:t>
            </a:r>
          </a:p>
          <a:p>
            <a:r>
              <a:rPr lang="en-CA" sz="2000" dirty="0">
                <a:solidFill>
                  <a:schemeClr val="tx1"/>
                </a:solidFill>
              </a:rPr>
              <a:t>Human &amp; Planetary Health</a:t>
            </a:r>
            <a:endParaRPr lang="en-US" sz="2000" dirty="0">
              <a:solidFill>
                <a:schemeClr val="tx1"/>
              </a:solidFill>
            </a:endParaRPr>
          </a:p>
          <a:p>
            <a:r>
              <a:rPr lang="en-US" sz="2000" dirty="0">
                <a:solidFill>
                  <a:schemeClr val="tx1"/>
                </a:solidFill>
              </a:rPr>
              <a:t>University of Waterloo</a:t>
            </a:r>
          </a:p>
          <a:p>
            <a:r>
              <a:rPr lang="en-US" sz="2000" dirty="0">
                <a:solidFill>
                  <a:schemeClr val="tx1"/>
                </a:solidFill>
              </a:rPr>
              <a:t>April 25</a:t>
            </a:r>
            <a:r>
              <a:rPr lang="en-US" sz="2000" baseline="30000" dirty="0">
                <a:solidFill>
                  <a:schemeClr val="tx1"/>
                </a:solidFill>
              </a:rPr>
              <a:t>th</a:t>
            </a:r>
            <a:r>
              <a:rPr lang="en-US" sz="2000" dirty="0">
                <a:solidFill>
                  <a:schemeClr val="tx1"/>
                </a:solidFill>
              </a:rPr>
              <a:t>, 2018</a:t>
            </a:r>
          </a:p>
        </p:txBody>
      </p:sp>
      <p:sp>
        <p:nvSpPr>
          <p:cNvPr id="4" name="TextBox 3"/>
          <p:cNvSpPr txBox="1"/>
          <p:nvPr/>
        </p:nvSpPr>
        <p:spPr>
          <a:xfrm>
            <a:off x="9753600" y="5435600"/>
            <a:ext cx="184666"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EE528A4D-D5D6-244D-AA6E-75B4B35BED18}"/>
              </a:ext>
            </a:extLst>
          </p:cNvPr>
          <p:cNvSpPr txBox="1"/>
          <p:nvPr/>
        </p:nvSpPr>
        <p:spPr>
          <a:xfrm>
            <a:off x="7600013" y="9803567"/>
            <a:ext cx="184731" cy="369332"/>
          </a:xfrm>
          <a:prstGeom prst="rect">
            <a:avLst/>
          </a:prstGeom>
          <a:noFill/>
        </p:spPr>
        <p:txBody>
          <a:bodyPr wrap="none" rtlCol="0">
            <a:spAutoFit/>
          </a:bodyPr>
          <a:lstStyle/>
          <a:p>
            <a:endParaRPr lang="en-US" dirty="0"/>
          </a:p>
        </p:txBody>
      </p:sp>
      <p:grpSp>
        <p:nvGrpSpPr>
          <p:cNvPr id="5" name="Group 4">
            <a:extLst>
              <a:ext uri="{FF2B5EF4-FFF2-40B4-BE49-F238E27FC236}">
                <a16:creationId xmlns:a16="http://schemas.microsoft.com/office/drawing/2014/main" id="{D2F8F444-95E0-674A-9C0C-357290815C52}"/>
              </a:ext>
            </a:extLst>
          </p:cNvPr>
          <p:cNvGrpSpPr/>
          <p:nvPr/>
        </p:nvGrpSpPr>
        <p:grpSpPr>
          <a:xfrm>
            <a:off x="2742136" y="3124027"/>
            <a:ext cx="4382429" cy="2246769"/>
            <a:chOff x="2675230" y="2722586"/>
            <a:chExt cx="4382429" cy="2246769"/>
          </a:xfrm>
        </p:grpSpPr>
        <p:pic>
          <p:nvPicPr>
            <p:cNvPr id="25" name="Picture 24">
              <a:extLst>
                <a:ext uri="{FF2B5EF4-FFF2-40B4-BE49-F238E27FC236}">
                  <a16:creationId xmlns:a16="http://schemas.microsoft.com/office/drawing/2014/main" id="{EACD8936-701C-AA4D-8838-B96A017333F3}"/>
                </a:ext>
              </a:extLst>
            </p:cNvPr>
            <p:cNvPicPr>
              <a:picLocks noChangeAspect="1"/>
            </p:cNvPicPr>
            <p:nvPr/>
          </p:nvPicPr>
          <p:blipFill>
            <a:blip r:embed="rId3"/>
            <a:stretch>
              <a:fillRect/>
            </a:stretch>
          </p:blipFill>
          <p:spPr>
            <a:xfrm rot="4385850">
              <a:off x="2441555" y="3254043"/>
              <a:ext cx="1387595" cy="920245"/>
            </a:xfrm>
            <a:prstGeom prst="rect">
              <a:avLst/>
            </a:prstGeom>
          </p:spPr>
        </p:pic>
        <p:sp>
          <p:nvSpPr>
            <p:cNvPr id="22" name="TextBox 21">
              <a:extLst>
                <a:ext uri="{FF2B5EF4-FFF2-40B4-BE49-F238E27FC236}">
                  <a16:creationId xmlns:a16="http://schemas.microsoft.com/office/drawing/2014/main" id="{6CA3E339-3AA7-DD4A-8800-1641C092D0FB}"/>
                </a:ext>
              </a:extLst>
            </p:cNvPr>
            <p:cNvSpPr txBox="1"/>
            <p:nvPr/>
          </p:nvSpPr>
          <p:spPr>
            <a:xfrm rot="1340634">
              <a:off x="5613316" y="2722586"/>
              <a:ext cx="1444343" cy="2246769"/>
            </a:xfrm>
            <a:prstGeom prst="rect">
              <a:avLst/>
            </a:prstGeom>
            <a:noFill/>
            <a:effectLst/>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1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pic>
          <p:nvPicPr>
            <p:cNvPr id="23" name="Picture 11">
              <a:extLst>
                <a:ext uri="{FF2B5EF4-FFF2-40B4-BE49-F238E27FC236}">
                  <a16:creationId xmlns:a16="http://schemas.microsoft.com/office/drawing/2014/main" id="{EED429E1-16BF-2041-B0B4-2EC39AE45292}"/>
                </a:ext>
              </a:extLst>
            </p:cNvPr>
            <p:cNvPicPr>
              <a:picLocks noChangeAspect="1"/>
            </p:cNvPicPr>
            <p:nvPr/>
          </p:nvPicPr>
          <p:blipFill>
            <a:blip r:embed="rId4">
              <a:extLst>
                <a:ext uri="{28A0092B-C50C-407E-A947-70E740481C1C}">
                  <a14:useLocalDpi xmlns:a14="http://schemas.microsoft.com/office/drawing/2010/main" val="0"/>
                </a:ext>
              </a:extLst>
            </a:blip>
            <a:srcRect l="17455" r="11093"/>
            <a:stretch>
              <a:fillRect/>
            </a:stretch>
          </p:blipFill>
          <p:spPr bwMode="auto">
            <a:xfrm>
              <a:off x="3598091" y="2992826"/>
              <a:ext cx="2106442" cy="15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9105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D7B9A7-76F7-564C-8BB8-C0F20B208745}"/>
              </a:ext>
            </a:extLst>
          </p:cNvPr>
          <p:cNvPicPr>
            <a:picLocks noChangeAspect="1"/>
          </p:cNvPicPr>
          <p:nvPr/>
        </p:nvPicPr>
        <p:blipFill>
          <a:blip r:embed="rId3"/>
          <a:stretch>
            <a:fillRect/>
          </a:stretch>
        </p:blipFill>
        <p:spPr>
          <a:xfrm>
            <a:off x="4750420" y="2330516"/>
            <a:ext cx="4268864" cy="2633372"/>
          </a:xfrm>
          <a:prstGeom prst="rect">
            <a:avLst/>
          </a:prstGeom>
        </p:spPr>
      </p:pic>
      <p:pic>
        <p:nvPicPr>
          <p:cNvPr id="12" name="Picture 11">
            <a:extLst>
              <a:ext uri="{FF2B5EF4-FFF2-40B4-BE49-F238E27FC236}">
                <a16:creationId xmlns:a16="http://schemas.microsoft.com/office/drawing/2014/main" id="{250A2383-508B-9344-8496-6CE31E75B27E}"/>
              </a:ext>
            </a:extLst>
          </p:cNvPr>
          <p:cNvPicPr>
            <a:picLocks noChangeAspect="1"/>
          </p:cNvPicPr>
          <p:nvPr/>
        </p:nvPicPr>
        <p:blipFill>
          <a:blip r:embed="rId4"/>
          <a:stretch>
            <a:fillRect/>
          </a:stretch>
        </p:blipFill>
        <p:spPr>
          <a:xfrm>
            <a:off x="129564" y="2330516"/>
            <a:ext cx="4451053" cy="2633372"/>
          </a:xfrm>
          <a:prstGeom prst="rect">
            <a:avLst/>
          </a:prstGeom>
        </p:spPr>
      </p:pic>
      <p:sp>
        <p:nvSpPr>
          <p:cNvPr id="2" name="Title 1">
            <a:extLst>
              <a:ext uri="{FF2B5EF4-FFF2-40B4-BE49-F238E27FC236}">
                <a16:creationId xmlns:a16="http://schemas.microsoft.com/office/drawing/2014/main" id="{3DB3AE65-DC49-1A46-84D8-CB136B147127}"/>
              </a:ext>
            </a:extLst>
          </p:cNvPr>
          <p:cNvSpPr>
            <a:spLocks noGrp="1"/>
          </p:cNvSpPr>
          <p:nvPr>
            <p:ph type="title"/>
          </p:nvPr>
        </p:nvSpPr>
        <p:spPr>
          <a:xfrm>
            <a:off x="62658" y="18661"/>
            <a:ext cx="9081342" cy="1143000"/>
          </a:xfrm>
        </p:spPr>
        <p:txBody>
          <a:bodyPr>
            <a:noAutofit/>
          </a:bodyPr>
          <a:lstStyle/>
          <a:p>
            <a:pPr algn="l"/>
            <a:r>
              <a:rPr lang="en-US" sz="3600" dirty="0"/>
              <a:t>10-Year Trend in CF of </a:t>
            </a:r>
            <a:br>
              <a:rPr lang="en-US" sz="3600" dirty="0"/>
            </a:br>
            <a:r>
              <a:rPr lang="en-US" sz="3600" dirty="0"/>
              <a:t>Actual &amp; Nutritionally-Balanced Food Baskets</a:t>
            </a:r>
          </a:p>
        </p:txBody>
      </p:sp>
      <p:sp>
        <p:nvSpPr>
          <p:cNvPr id="7" name="TextBox 6">
            <a:extLst>
              <a:ext uri="{FF2B5EF4-FFF2-40B4-BE49-F238E27FC236}">
                <a16:creationId xmlns:a16="http://schemas.microsoft.com/office/drawing/2014/main" id="{BB061543-2AAE-1340-9ACF-49AAAC14EA89}"/>
              </a:ext>
            </a:extLst>
          </p:cNvPr>
          <p:cNvSpPr txBox="1"/>
          <p:nvPr/>
        </p:nvSpPr>
        <p:spPr>
          <a:xfrm>
            <a:off x="1801125" y="2591910"/>
            <a:ext cx="827919" cy="276999"/>
          </a:xfrm>
          <a:prstGeom prst="rect">
            <a:avLst/>
          </a:prstGeom>
          <a:noFill/>
        </p:spPr>
        <p:txBody>
          <a:bodyPr wrap="none" rtlCol="0">
            <a:spAutoFit/>
          </a:bodyPr>
          <a:lstStyle/>
          <a:p>
            <a:r>
              <a:rPr lang="en-US" sz="1200" b="1" dirty="0"/>
              <a:t>kg CO</a:t>
            </a:r>
            <a:r>
              <a:rPr lang="en-US" sz="1200" b="1" baseline="-25000" dirty="0"/>
              <a:t>2 </a:t>
            </a:r>
            <a:r>
              <a:rPr lang="en-US" sz="1200" b="1" dirty="0"/>
              <a:t>eq.</a:t>
            </a:r>
          </a:p>
        </p:txBody>
      </p:sp>
      <p:sp>
        <p:nvSpPr>
          <p:cNvPr id="9" name="TextBox 8">
            <a:extLst>
              <a:ext uri="{FF2B5EF4-FFF2-40B4-BE49-F238E27FC236}">
                <a16:creationId xmlns:a16="http://schemas.microsoft.com/office/drawing/2014/main" id="{667ED5FD-F708-E14A-8164-4C712B175B72}"/>
              </a:ext>
            </a:extLst>
          </p:cNvPr>
          <p:cNvSpPr txBox="1"/>
          <p:nvPr/>
        </p:nvSpPr>
        <p:spPr>
          <a:xfrm>
            <a:off x="7276804" y="2569607"/>
            <a:ext cx="972671" cy="276999"/>
          </a:xfrm>
          <a:prstGeom prst="rect">
            <a:avLst/>
          </a:prstGeom>
          <a:noFill/>
        </p:spPr>
        <p:txBody>
          <a:bodyPr wrap="square" rtlCol="0">
            <a:spAutoFit/>
          </a:bodyPr>
          <a:lstStyle/>
          <a:p>
            <a:r>
              <a:rPr lang="en-US" sz="1200" b="1" dirty="0"/>
              <a:t>kg CO</a:t>
            </a:r>
            <a:r>
              <a:rPr lang="en-US" sz="1200" b="1" baseline="-25000" dirty="0"/>
              <a:t>2 </a:t>
            </a:r>
            <a:r>
              <a:rPr lang="en-US" sz="1200" b="1" dirty="0"/>
              <a:t>eq.</a:t>
            </a:r>
          </a:p>
        </p:txBody>
      </p:sp>
    </p:spTree>
    <p:extLst>
      <p:ext uri="{BB962C8B-B14F-4D97-AF65-F5344CB8AC3E}">
        <p14:creationId xmlns:p14="http://schemas.microsoft.com/office/powerpoint/2010/main" val="3854338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7B06FE72-C1DB-2D4B-806F-4C644F17F22D}"/>
              </a:ext>
            </a:extLst>
          </p:cNvPr>
          <p:cNvSpPr>
            <a:spLocks noGrp="1"/>
          </p:cNvSpPr>
          <p:nvPr>
            <p:ph type="title"/>
          </p:nvPr>
        </p:nvSpPr>
        <p:spPr>
          <a:xfrm>
            <a:off x="64873" y="345401"/>
            <a:ext cx="9079127" cy="643646"/>
          </a:xfrm>
        </p:spPr>
        <p:txBody>
          <a:bodyPr>
            <a:noAutofit/>
          </a:bodyPr>
          <a:lstStyle/>
          <a:p>
            <a:pPr algn="l"/>
            <a:r>
              <a:rPr lang="en-US" sz="3600" dirty="0"/>
              <a:t>CF Contribution of Food Categories &amp; Products Omnivorous Actual Food Basket </a:t>
            </a:r>
          </a:p>
        </p:txBody>
      </p:sp>
      <p:grpSp>
        <p:nvGrpSpPr>
          <p:cNvPr id="7" name="Group 6">
            <a:extLst>
              <a:ext uri="{FF2B5EF4-FFF2-40B4-BE49-F238E27FC236}">
                <a16:creationId xmlns:a16="http://schemas.microsoft.com/office/drawing/2014/main" id="{E125A784-6904-8144-96EE-DE6A4138505B}"/>
              </a:ext>
            </a:extLst>
          </p:cNvPr>
          <p:cNvGrpSpPr/>
          <p:nvPr/>
        </p:nvGrpSpPr>
        <p:grpSpPr>
          <a:xfrm>
            <a:off x="3315972" y="1996750"/>
            <a:ext cx="6667783" cy="4823925"/>
            <a:chOff x="2583984" y="1981900"/>
            <a:chExt cx="6960635" cy="3788228"/>
          </a:xfrm>
        </p:grpSpPr>
        <p:grpSp>
          <p:nvGrpSpPr>
            <p:cNvPr id="4" name="Group 3">
              <a:extLst>
                <a:ext uri="{FF2B5EF4-FFF2-40B4-BE49-F238E27FC236}">
                  <a16:creationId xmlns:a16="http://schemas.microsoft.com/office/drawing/2014/main" id="{3147DBE2-2CE9-4A41-BDE2-B6FBA1653915}"/>
                </a:ext>
              </a:extLst>
            </p:cNvPr>
            <p:cNvGrpSpPr/>
            <p:nvPr/>
          </p:nvGrpSpPr>
          <p:grpSpPr>
            <a:xfrm>
              <a:off x="2583984" y="1981900"/>
              <a:ext cx="6960635" cy="3788228"/>
              <a:chOff x="1019127" y="1583908"/>
              <a:chExt cx="8304244" cy="4478692"/>
            </a:xfrm>
          </p:grpSpPr>
          <p:graphicFrame>
            <p:nvGraphicFramePr>
              <p:cNvPr id="19" name="Chart 18">
                <a:extLst>
                  <a:ext uri="{FF2B5EF4-FFF2-40B4-BE49-F238E27FC236}">
                    <a16:creationId xmlns:a16="http://schemas.microsoft.com/office/drawing/2014/main" id="{489E4D7B-E804-EF4B-8DC0-8AD39BA7F909}"/>
                  </a:ext>
                </a:extLst>
              </p:cNvPr>
              <p:cNvGraphicFramePr>
                <a:graphicFrameLocks/>
              </p:cNvGraphicFramePr>
              <p:nvPr>
                <p:extLst/>
              </p:nvPr>
            </p:nvGraphicFramePr>
            <p:xfrm>
              <a:off x="1019127" y="1583908"/>
              <a:ext cx="8304244" cy="447869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8A6ACFA7-5182-0148-B072-541064611AF6}"/>
                  </a:ext>
                </a:extLst>
              </p:cNvPr>
              <p:cNvSpPr txBox="1"/>
              <p:nvPr/>
            </p:nvSpPr>
            <p:spPr>
              <a:xfrm>
                <a:off x="5101457" y="3076098"/>
                <a:ext cx="955903" cy="584775"/>
              </a:xfrm>
              <a:prstGeom prst="rect">
                <a:avLst/>
              </a:prstGeom>
              <a:noFill/>
            </p:spPr>
            <p:txBody>
              <a:bodyPr wrap="none" rtlCol="0">
                <a:spAutoFit/>
              </a:bodyPr>
              <a:lstStyle/>
              <a:p>
                <a:r>
                  <a:rPr lang="en-US" sz="3200" b="1" dirty="0">
                    <a:solidFill>
                      <a:schemeClr val="bg1"/>
                    </a:solidFill>
                  </a:rPr>
                  <a:t>Beef</a:t>
                </a:r>
              </a:p>
            </p:txBody>
          </p:sp>
        </p:grpSp>
        <p:sp>
          <p:nvSpPr>
            <p:cNvPr id="6" name="TextBox 5">
              <a:extLst>
                <a:ext uri="{FF2B5EF4-FFF2-40B4-BE49-F238E27FC236}">
                  <a16:creationId xmlns:a16="http://schemas.microsoft.com/office/drawing/2014/main" id="{C1F05A08-ED57-D841-B0C8-DCADA00F4AAB}"/>
                </a:ext>
              </a:extLst>
            </p:cNvPr>
            <p:cNvSpPr txBox="1"/>
            <p:nvPr/>
          </p:nvSpPr>
          <p:spPr>
            <a:xfrm>
              <a:off x="4888171" y="2144976"/>
              <a:ext cx="2430067" cy="440705"/>
            </a:xfrm>
            <a:prstGeom prst="rect">
              <a:avLst/>
            </a:prstGeom>
            <a:noFill/>
          </p:spPr>
          <p:txBody>
            <a:bodyPr wrap="none" rtlCol="0">
              <a:spAutoFit/>
            </a:bodyPr>
            <a:lstStyle/>
            <a:p>
              <a:r>
                <a:rPr lang="en-US" sz="2400" b="1" dirty="0"/>
                <a:t>Food Products </a:t>
              </a:r>
            </a:p>
          </p:txBody>
        </p:sp>
      </p:grpSp>
      <p:graphicFrame>
        <p:nvGraphicFramePr>
          <p:cNvPr id="22" name="Chart 21">
            <a:extLst>
              <a:ext uri="{FF2B5EF4-FFF2-40B4-BE49-F238E27FC236}">
                <a16:creationId xmlns:a16="http://schemas.microsoft.com/office/drawing/2014/main" id="{24129422-031F-9E44-AF62-98D5E3ACF1C5}"/>
              </a:ext>
            </a:extLst>
          </p:cNvPr>
          <p:cNvGraphicFramePr>
            <a:graphicFrameLocks/>
          </p:cNvGraphicFramePr>
          <p:nvPr>
            <p:extLst>
              <p:ext uri="{D42A27DB-BD31-4B8C-83A1-F6EECF244321}">
                <p14:modId xmlns:p14="http://schemas.microsoft.com/office/powerpoint/2010/main" val="316416178"/>
              </p:ext>
            </p:extLst>
          </p:nvPr>
        </p:nvGraphicFramePr>
        <p:xfrm>
          <a:off x="-736938" y="2058542"/>
          <a:ext cx="5936324" cy="4506310"/>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a:extLst>
              <a:ext uri="{FF2B5EF4-FFF2-40B4-BE49-F238E27FC236}">
                <a16:creationId xmlns:a16="http://schemas.microsoft.com/office/drawing/2014/main" id="{E2044B36-EA8F-5344-92A1-1C580FBA1427}"/>
              </a:ext>
            </a:extLst>
          </p:cNvPr>
          <p:cNvSpPr txBox="1"/>
          <p:nvPr/>
        </p:nvSpPr>
        <p:spPr>
          <a:xfrm>
            <a:off x="2031073" y="3881917"/>
            <a:ext cx="1811196" cy="707886"/>
          </a:xfrm>
          <a:prstGeom prst="rect">
            <a:avLst/>
          </a:prstGeom>
          <a:noFill/>
        </p:spPr>
        <p:txBody>
          <a:bodyPr wrap="square" rtlCol="0">
            <a:spAutoFit/>
          </a:bodyPr>
          <a:lstStyle/>
          <a:p>
            <a:pPr algn="ctr"/>
            <a:r>
              <a:rPr lang="en-US" sz="2000" b="1" dirty="0">
                <a:solidFill>
                  <a:schemeClr val="bg1"/>
                </a:solidFill>
              </a:rPr>
              <a:t>Meat &amp; </a:t>
            </a:r>
          </a:p>
          <a:p>
            <a:pPr algn="ctr"/>
            <a:r>
              <a:rPr lang="en-US" sz="2000" b="1" dirty="0">
                <a:solidFill>
                  <a:schemeClr val="bg1"/>
                </a:solidFill>
              </a:rPr>
              <a:t>Alternatives</a:t>
            </a:r>
          </a:p>
        </p:txBody>
      </p:sp>
      <p:grpSp>
        <p:nvGrpSpPr>
          <p:cNvPr id="2" name="Group 1">
            <a:extLst>
              <a:ext uri="{FF2B5EF4-FFF2-40B4-BE49-F238E27FC236}">
                <a16:creationId xmlns:a16="http://schemas.microsoft.com/office/drawing/2014/main" id="{3DFEB50A-AA4B-A447-BD5F-85A06FE794D8}"/>
              </a:ext>
            </a:extLst>
          </p:cNvPr>
          <p:cNvGrpSpPr/>
          <p:nvPr/>
        </p:nvGrpSpPr>
        <p:grpSpPr>
          <a:xfrm>
            <a:off x="118093" y="6482121"/>
            <a:ext cx="990566" cy="338554"/>
            <a:chOff x="144114" y="6371105"/>
            <a:chExt cx="990566" cy="338554"/>
          </a:xfrm>
        </p:grpSpPr>
        <p:sp>
          <p:nvSpPr>
            <p:cNvPr id="20" name="Rectangle 19">
              <a:extLst>
                <a:ext uri="{FF2B5EF4-FFF2-40B4-BE49-F238E27FC236}">
                  <a16:creationId xmlns:a16="http://schemas.microsoft.com/office/drawing/2014/main" id="{04108590-A6D6-3E4A-ABFD-CED5DC607D36}"/>
                </a:ext>
              </a:extLst>
            </p:cNvPr>
            <p:cNvSpPr/>
            <p:nvPr/>
          </p:nvSpPr>
          <p:spPr>
            <a:xfrm>
              <a:off x="144114" y="6486559"/>
              <a:ext cx="68762" cy="91145"/>
            </a:xfrm>
            <a:prstGeom prst="rect">
              <a:avLst/>
            </a:prstGeom>
            <a:solidFill>
              <a:schemeClr val="bg1">
                <a:lumMod val="85000"/>
              </a:schemeClr>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707B0C4-724D-D34E-BDEE-00BD0ED5F6E0}"/>
                </a:ext>
              </a:extLst>
            </p:cNvPr>
            <p:cNvSpPr txBox="1"/>
            <p:nvPr/>
          </p:nvSpPr>
          <p:spPr>
            <a:xfrm>
              <a:off x="212876" y="6371105"/>
              <a:ext cx="921804" cy="338554"/>
            </a:xfrm>
            <a:prstGeom prst="rect">
              <a:avLst/>
            </a:prstGeom>
            <a:noFill/>
          </p:spPr>
          <p:txBody>
            <a:bodyPr wrap="square" rtlCol="0">
              <a:spAutoFit/>
            </a:bodyPr>
            <a:lstStyle/>
            <a:p>
              <a:r>
                <a:rPr lang="en-US" sz="1600" dirty="0"/>
                <a:t>Others</a:t>
              </a:r>
            </a:p>
          </p:txBody>
        </p:sp>
      </p:grpSp>
    </p:spTree>
    <p:extLst>
      <p:ext uri="{BB962C8B-B14F-4D97-AF65-F5344CB8AC3E}">
        <p14:creationId xmlns:p14="http://schemas.microsoft.com/office/powerpoint/2010/main" val="34224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229600" cy="1143000"/>
          </a:xfrm>
        </p:spPr>
        <p:txBody>
          <a:bodyPr/>
          <a:lstStyle/>
          <a:p>
            <a:pPr algn="l"/>
            <a:r>
              <a:rPr lang="en-US" dirty="0"/>
              <a:t>Conclusions</a:t>
            </a:r>
          </a:p>
        </p:txBody>
      </p:sp>
      <p:sp>
        <p:nvSpPr>
          <p:cNvPr id="3" name="Content Placeholder 2"/>
          <p:cNvSpPr>
            <a:spLocks noGrp="1"/>
          </p:cNvSpPr>
          <p:nvPr>
            <p:ph idx="1"/>
          </p:nvPr>
        </p:nvSpPr>
        <p:spPr>
          <a:xfrm>
            <a:off x="0" y="1295401"/>
            <a:ext cx="9067800" cy="4525963"/>
          </a:xfrm>
        </p:spPr>
        <p:txBody>
          <a:bodyPr>
            <a:normAutofit/>
          </a:bodyPr>
          <a:lstStyle/>
          <a:p>
            <a:pPr marL="0" indent="0">
              <a:buNone/>
            </a:pPr>
            <a:endParaRPr lang="en-US" dirty="0"/>
          </a:p>
          <a:p>
            <a:r>
              <a:rPr lang="en-US" dirty="0"/>
              <a:t>Diets high impact on environment</a:t>
            </a:r>
          </a:p>
          <a:p>
            <a:r>
              <a:rPr lang="en-US" dirty="0"/>
              <a:t>Plant-based (vs animal-based) products </a:t>
            </a:r>
            <a:r>
              <a:rPr lang="en-US" dirty="0">
                <a:sym typeface="Wingdings" pitchFamily="2" charset="2"/>
              </a:rPr>
              <a:t> </a:t>
            </a:r>
            <a:r>
              <a:rPr lang="en-US" dirty="0"/>
              <a:t>lower CF</a:t>
            </a:r>
          </a:p>
          <a:p>
            <a:r>
              <a:rPr lang="en-US" dirty="0"/>
              <a:t>Shift towards plant-based products </a:t>
            </a:r>
          </a:p>
          <a:p>
            <a:r>
              <a:rPr lang="en-US" dirty="0"/>
              <a:t>LCA systems method: diet - environment</a:t>
            </a:r>
          </a:p>
          <a:p>
            <a:r>
              <a:rPr lang="en-US" dirty="0"/>
              <a:t>LCA CF is only one aspect; </a:t>
            </a:r>
          </a:p>
          <a:p>
            <a:pPr lvl="1"/>
            <a:r>
              <a:rPr lang="en-US" dirty="0"/>
              <a:t>Water footprint, land use, biodiversity loss, etc.</a:t>
            </a:r>
          </a:p>
          <a:p>
            <a:pPr marL="0" indent="0">
              <a:buNone/>
            </a:pPr>
            <a:endParaRPr lang="en-US" dirty="0"/>
          </a:p>
        </p:txBody>
      </p:sp>
      <p:pic>
        <p:nvPicPr>
          <p:cNvPr id="5" name="Picture 4">
            <a:extLst>
              <a:ext uri="{FF2B5EF4-FFF2-40B4-BE49-F238E27FC236}">
                <a16:creationId xmlns:a16="http://schemas.microsoft.com/office/drawing/2014/main" id="{239AE847-A93C-594C-B9D9-164CD2F4F359}"/>
              </a:ext>
            </a:extLst>
          </p:cNvPr>
          <p:cNvPicPr>
            <a:picLocks noChangeAspect="1"/>
          </p:cNvPicPr>
          <p:nvPr/>
        </p:nvPicPr>
        <p:blipFill>
          <a:blip r:embed="rId3"/>
          <a:stretch>
            <a:fillRect/>
          </a:stretch>
        </p:blipFill>
        <p:spPr>
          <a:xfrm rot="4385850">
            <a:off x="5402331" y="415497"/>
            <a:ext cx="1566101" cy="1038629"/>
          </a:xfrm>
          <a:prstGeom prst="rect">
            <a:avLst/>
          </a:prstGeom>
        </p:spPr>
      </p:pic>
      <p:pic>
        <p:nvPicPr>
          <p:cNvPr id="6" name="Picture 11">
            <a:extLst>
              <a:ext uri="{FF2B5EF4-FFF2-40B4-BE49-F238E27FC236}">
                <a16:creationId xmlns:a16="http://schemas.microsoft.com/office/drawing/2014/main" id="{08C0A8F3-B657-CE41-A9E7-0304400D508A}"/>
              </a:ext>
            </a:extLst>
          </p:cNvPr>
          <p:cNvPicPr>
            <a:picLocks noChangeAspect="1"/>
          </p:cNvPicPr>
          <p:nvPr/>
        </p:nvPicPr>
        <p:blipFill>
          <a:blip r:embed="rId4">
            <a:extLst>
              <a:ext uri="{28A0092B-C50C-407E-A947-70E740481C1C}">
                <a14:useLocalDpi xmlns:a14="http://schemas.microsoft.com/office/drawing/2010/main" val="0"/>
              </a:ext>
            </a:extLst>
          </a:blip>
          <a:srcRect l="17455" r="11093"/>
          <a:stretch>
            <a:fillRect/>
          </a:stretch>
        </p:blipFill>
        <p:spPr bwMode="auto">
          <a:xfrm>
            <a:off x="6714937" y="152401"/>
            <a:ext cx="2352863" cy="178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47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228600" y="1417638"/>
            <a:ext cx="8686800" cy="4525963"/>
          </a:xfrm>
        </p:spPr>
        <p:txBody>
          <a:bodyPr>
            <a:normAutofit fontScale="70000" lnSpcReduction="20000"/>
          </a:bodyPr>
          <a:lstStyle/>
          <a:p>
            <a:r>
              <a:rPr lang="en-US" dirty="0"/>
              <a:t>Ericksen, P. J. (2008). Conceptualizing food systems for global environmental change research. </a:t>
            </a:r>
            <a:r>
              <a:rPr lang="en-US" i="1" dirty="0"/>
              <a:t>Global Environmental Change</a:t>
            </a:r>
            <a:r>
              <a:rPr lang="en-US" dirty="0"/>
              <a:t>, </a:t>
            </a:r>
            <a:r>
              <a:rPr lang="en-US" i="1" dirty="0"/>
              <a:t>18</a:t>
            </a:r>
            <a:r>
              <a:rPr lang="en-US" dirty="0"/>
              <a:t>(1), 234–245. https://</a:t>
            </a:r>
            <a:r>
              <a:rPr lang="en-US" dirty="0" err="1"/>
              <a:t>doi.org</a:t>
            </a:r>
            <a:r>
              <a:rPr lang="en-US" dirty="0"/>
              <a:t>/10.1016/j.gloenvcha.2007.09.002</a:t>
            </a:r>
            <a:endParaRPr lang="en-CA" dirty="0"/>
          </a:p>
          <a:p>
            <a:r>
              <a:rPr lang="en-US" dirty="0"/>
              <a:t>IPCC. (2014). </a:t>
            </a:r>
            <a:r>
              <a:rPr lang="en-US" i="1" dirty="0"/>
              <a:t>Summary for Policymakers, In: Climate Change 2014, Mitigation of Climate Change.</a:t>
            </a:r>
            <a:r>
              <a:rPr lang="en-US" dirty="0"/>
              <a:t> (Contribution of Working Group III to the Fifth Assessment Report of the Intergovernmental Panel on Climate Change). Cambridge University Press, Cambridge, United Kingdom and New York, NY, USA. Retrieved from https://</a:t>
            </a:r>
            <a:r>
              <a:rPr lang="en-US" dirty="0" err="1"/>
              <a:t>www.ipcc.ch</a:t>
            </a:r>
            <a:r>
              <a:rPr lang="en-US" dirty="0"/>
              <a:t>/pdf/assessment-report/ar5/wg3/drafts/</a:t>
            </a:r>
            <a:r>
              <a:rPr lang="en-US" dirty="0" err="1"/>
              <a:t>fgd</a:t>
            </a:r>
            <a:r>
              <a:rPr lang="en-US" dirty="0"/>
              <a:t>/ipcc_wg3_ar5_summary-for-policymakers_approved.pdf</a:t>
            </a:r>
            <a:endParaRPr lang="en-CA" dirty="0"/>
          </a:p>
          <a:p>
            <a:r>
              <a:rPr lang="en-US" dirty="0" err="1"/>
              <a:t>Veeramani</a:t>
            </a:r>
            <a:r>
              <a:rPr lang="en-US" dirty="0"/>
              <a:t>, A., Dias, G. M., &amp; Kirkpatrick, S. I. (2017). Carbon footprint of dietary patterns in Ontario, Canada: A case study based on actual food consumption. </a:t>
            </a:r>
            <a:r>
              <a:rPr lang="en-US" i="1" dirty="0"/>
              <a:t>Journal of Cleaner Production</a:t>
            </a:r>
            <a:r>
              <a:rPr lang="en-US" dirty="0"/>
              <a:t>, </a:t>
            </a:r>
            <a:r>
              <a:rPr lang="en-US" i="1" dirty="0"/>
              <a:t>162</a:t>
            </a:r>
            <a:r>
              <a:rPr lang="en-US" dirty="0"/>
              <a:t>, 1398–1406. https://</a:t>
            </a:r>
            <a:r>
              <a:rPr lang="en-US" dirty="0" err="1"/>
              <a:t>doi.org</a:t>
            </a:r>
            <a:r>
              <a:rPr lang="en-US" dirty="0"/>
              <a:t>/10.1016/j.jclepro.2017.06.025</a:t>
            </a:r>
            <a:endParaRPr lang="en-CA" dirty="0"/>
          </a:p>
          <a:p>
            <a:endParaRPr lang="en-US" dirty="0"/>
          </a:p>
        </p:txBody>
      </p:sp>
      <p:sp>
        <p:nvSpPr>
          <p:cNvPr id="4" name="Slide Number Placeholder 3"/>
          <p:cNvSpPr>
            <a:spLocks noGrp="1"/>
          </p:cNvSpPr>
          <p:nvPr>
            <p:ph type="sldNum" sz="quarter" idx="12"/>
          </p:nvPr>
        </p:nvSpPr>
        <p:spPr/>
        <p:txBody>
          <a:bodyPr/>
          <a:lstStyle/>
          <a:p>
            <a:fld id="{CFA6DA91-46A7-7541-980B-CE9D9BA8FCE0}" type="slidenum">
              <a:rPr lang="en-US" smtClean="0"/>
              <a:t>13</a:t>
            </a:fld>
            <a:endParaRPr lang="en-US"/>
          </a:p>
        </p:txBody>
      </p:sp>
    </p:spTree>
    <p:extLst>
      <p:ext uri="{BB962C8B-B14F-4D97-AF65-F5344CB8AC3E}">
        <p14:creationId xmlns:p14="http://schemas.microsoft.com/office/powerpoint/2010/main" val="52093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8862BE9-1C07-3949-8FFC-97B8137BCAF5}"/>
              </a:ext>
            </a:extLst>
          </p:cNvPr>
          <p:cNvPicPr>
            <a:picLocks noChangeAspect="1"/>
          </p:cNvPicPr>
          <p:nvPr/>
        </p:nvPicPr>
        <p:blipFill>
          <a:blip r:embed="rId3"/>
          <a:stretch>
            <a:fillRect/>
          </a:stretch>
        </p:blipFill>
        <p:spPr>
          <a:xfrm rot="4385850">
            <a:off x="2159655" y="3582750"/>
            <a:ext cx="1754002" cy="1163244"/>
          </a:xfrm>
          <a:prstGeom prst="rect">
            <a:avLst/>
          </a:prstGeom>
        </p:spPr>
      </p:pic>
      <p:pic>
        <p:nvPicPr>
          <p:cNvPr id="10" name="Picture 9">
            <a:extLst>
              <a:ext uri="{FF2B5EF4-FFF2-40B4-BE49-F238E27FC236}">
                <a16:creationId xmlns:a16="http://schemas.microsoft.com/office/drawing/2014/main" id="{673222EB-E07D-6B48-8B37-60D74C28F422}"/>
              </a:ext>
            </a:extLst>
          </p:cNvPr>
          <p:cNvPicPr>
            <a:picLocks noChangeAspect="1"/>
          </p:cNvPicPr>
          <p:nvPr/>
        </p:nvPicPr>
        <p:blipFill>
          <a:blip r:embed="rId3"/>
          <a:stretch>
            <a:fillRect/>
          </a:stretch>
        </p:blipFill>
        <p:spPr>
          <a:xfrm rot="4051036">
            <a:off x="5518153" y="3643151"/>
            <a:ext cx="1754002" cy="1163244"/>
          </a:xfrm>
          <a:prstGeom prst="rect">
            <a:avLst/>
          </a:prstGeom>
        </p:spPr>
      </p:pic>
      <p:sp>
        <p:nvSpPr>
          <p:cNvPr id="2" name="Title 1">
            <a:extLst>
              <a:ext uri="{FF2B5EF4-FFF2-40B4-BE49-F238E27FC236}">
                <a16:creationId xmlns:a16="http://schemas.microsoft.com/office/drawing/2014/main" id="{712B290E-E843-C641-B443-247C6B30053F}"/>
              </a:ext>
            </a:extLst>
          </p:cNvPr>
          <p:cNvSpPr>
            <a:spLocks noGrp="1"/>
          </p:cNvSpPr>
          <p:nvPr>
            <p:ph type="ctrTitle"/>
          </p:nvPr>
        </p:nvSpPr>
        <p:spPr/>
        <p:txBody>
          <a:bodyPr/>
          <a:lstStyle/>
          <a:p>
            <a:r>
              <a:rPr lang="en-US" dirty="0"/>
              <a:t>Thank you </a:t>
            </a:r>
          </a:p>
        </p:txBody>
      </p:sp>
      <p:pic>
        <p:nvPicPr>
          <p:cNvPr id="6" name="Picture 11">
            <a:extLst>
              <a:ext uri="{FF2B5EF4-FFF2-40B4-BE49-F238E27FC236}">
                <a16:creationId xmlns:a16="http://schemas.microsoft.com/office/drawing/2014/main" id="{66F1C736-6010-6142-BEF8-AED13581741C}"/>
              </a:ext>
            </a:extLst>
          </p:cNvPr>
          <p:cNvPicPr>
            <a:picLocks noChangeAspect="1"/>
          </p:cNvPicPr>
          <p:nvPr/>
        </p:nvPicPr>
        <p:blipFill>
          <a:blip r:embed="rId4">
            <a:extLst>
              <a:ext uri="{28A0092B-C50C-407E-A947-70E740481C1C}">
                <a14:useLocalDpi xmlns:a14="http://schemas.microsoft.com/office/drawing/2010/main" val="0"/>
              </a:ext>
            </a:extLst>
          </a:blip>
          <a:srcRect l="17455" r="11093"/>
          <a:stretch>
            <a:fillRect/>
          </a:stretch>
        </p:blipFill>
        <p:spPr bwMode="auto">
          <a:xfrm>
            <a:off x="3576798" y="3391755"/>
            <a:ext cx="2352863" cy="178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1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284FC4-4D45-0C4F-B6CF-5D15AAB3B57F}"/>
              </a:ext>
            </a:extLst>
          </p:cNvPr>
          <p:cNvSpPr/>
          <p:nvPr/>
        </p:nvSpPr>
        <p:spPr>
          <a:xfrm>
            <a:off x="515620" y="1467445"/>
            <a:ext cx="8148320" cy="477139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2669A9D8-E89E-D84A-BE9F-19140FB720A1}"/>
              </a:ext>
            </a:extLst>
          </p:cNvPr>
          <p:cNvGrpSpPr/>
          <p:nvPr/>
        </p:nvGrpSpPr>
        <p:grpSpPr>
          <a:xfrm>
            <a:off x="2868958" y="1733603"/>
            <a:ext cx="3657600" cy="1480246"/>
            <a:chOff x="2458720" y="2342674"/>
            <a:chExt cx="3657600" cy="1480246"/>
          </a:xfrm>
        </p:grpSpPr>
        <p:sp>
          <p:nvSpPr>
            <p:cNvPr id="9" name="Rounded Rectangle 8">
              <a:extLst>
                <a:ext uri="{FF2B5EF4-FFF2-40B4-BE49-F238E27FC236}">
                  <a16:creationId xmlns:a16="http://schemas.microsoft.com/office/drawing/2014/main" id="{DDD78369-0533-854E-813F-BC4774E65E77}"/>
                </a:ext>
              </a:extLst>
            </p:cNvPr>
            <p:cNvSpPr/>
            <p:nvPr/>
          </p:nvSpPr>
          <p:spPr>
            <a:xfrm>
              <a:off x="2458720" y="2342674"/>
              <a:ext cx="3657600" cy="148024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dirty="0">
                <a:solidFill>
                  <a:schemeClr val="tx1"/>
                </a:solidFill>
              </a:endParaRPr>
            </a:p>
            <a:p>
              <a:pPr algn="ctr"/>
              <a:r>
                <a:rPr lang="en-US" dirty="0">
                  <a:solidFill>
                    <a:schemeClr val="tx1"/>
                  </a:solidFill>
                </a:rPr>
                <a:t> </a:t>
              </a:r>
            </a:p>
          </p:txBody>
        </p:sp>
        <p:sp>
          <p:nvSpPr>
            <p:cNvPr id="10" name="TextBox 9">
              <a:extLst>
                <a:ext uri="{FF2B5EF4-FFF2-40B4-BE49-F238E27FC236}">
                  <a16:creationId xmlns:a16="http://schemas.microsoft.com/office/drawing/2014/main" id="{1515D05C-1C7D-9940-AC20-98E0FAFCA132}"/>
                </a:ext>
              </a:extLst>
            </p:cNvPr>
            <p:cNvSpPr txBox="1"/>
            <p:nvPr/>
          </p:nvSpPr>
          <p:spPr>
            <a:xfrm>
              <a:off x="2611074" y="2508552"/>
              <a:ext cx="3369540" cy="1200329"/>
            </a:xfrm>
            <a:prstGeom prst="rect">
              <a:avLst/>
            </a:prstGeom>
            <a:noFill/>
          </p:spPr>
          <p:txBody>
            <a:bodyPr wrap="square" rtlCol="0">
              <a:spAutoFit/>
            </a:bodyPr>
            <a:lstStyle/>
            <a:p>
              <a:pPr algn="ctr"/>
              <a:r>
                <a:rPr lang="en-US" sz="2400" dirty="0"/>
                <a:t>Production </a:t>
              </a:r>
            </a:p>
            <a:p>
              <a:pPr algn="ctr"/>
              <a:endParaRPr lang="en-US" sz="2400" dirty="0"/>
            </a:p>
            <a:p>
              <a:pPr algn="ctr"/>
              <a:r>
                <a:rPr lang="en-US" sz="2400" dirty="0"/>
                <a:t>Consumption </a:t>
              </a:r>
            </a:p>
          </p:txBody>
        </p:sp>
        <p:cxnSp>
          <p:nvCxnSpPr>
            <p:cNvPr id="14" name="Straight Arrow Connector 13">
              <a:extLst>
                <a:ext uri="{FF2B5EF4-FFF2-40B4-BE49-F238E27FC236}">
                  <a16:creationId xmlns:a16="http://schemas.microsoft.com/office/drawing/2014/main" id="{FAE7D103-1380-D04F-8EAC-A39EA3CEB9AD}"/>
                </a:ext>
              </a:extLst>
            </p:cNvPr>
            <p:cNvCxnSpPr>
              <a:cxnSpLocks/>
            </p:cNvCxnSpPr>
            <p:nvPr/>
          </p:nvCxnSpPr>
          <p:spPr>
            <a:xfrm>
              <a:off x="4314373" y="2929398"/>
              <a:ext cx="0" cy="390297"/>
            </a:xfrm>
            <a:prstGeom prst="straightConnector1">
              <a:avLst/>
            </a:prstGeom>
            <a:ln w="381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grpSp>
      <p:grpSp>
        <p:nvGrpSpPr>
          <p:cNvPr id="22" name="Group 21">
            <a:extLst>
              <a:ext uri="{FF2B5EF4-FFF2-40B4-BE49-F238E27FC236}">
                <a16:creationId xmlns:a16="http://schemas.microsoft.com/office/drawing/2014/main" id="{5A014442-1254-5744-9574-93CC6D2AC383}"/>
              </a:ext>
            </a:extLst>
          </p:cNvPr>
          <p:cNvGrpSpPr/>
          <p:nvPr/>
        </p:nvGrpSpPr>
        <p:grpSpPr>
          <a:xfrm>
            <a:off x="3457936" y="4805490"/>
            <a:ext cx="1865275" cy="1236895"/>
            <a:chOff x="4328160" y="4812343"/>
            <a:chExt cx="1056640" cy="773059"/>
          </a:xfrm>
        </p:grpSpPr>
        <p:sp>
          <p:nvSpPr>
            <p:cNvPr id="18" name="Rounded Rectangle 17">
              <a:extLst>
                <a:ext uri="{FF2B5EF4-FFF2-40B4-BE49-F238E27FC236}">
                  <a16:creationId xmlns:a16="http://schemas.microsoft.com/office/drawing/2014/main" id="{3E00DE94-2EB5-C346-8DA7-971F1DC00E77}"/>
                </a:ext>
              </a:extLst>
            </p:cNvPr>
            <p:cNvSpPr/>
            <p:nvPr/>
          </p:nvSpPr>
          <p:spPr>
            <a:xfrm>
              <a:off x="4389120" y="4812343"/>
              <a:ext cx="914400" cy="773059"/>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2C5A0F4-5967-5145-89B0-16E488C7B1B0}"/>
                </a:ext>
              </a:extLst>
            </p:cNvPr>
            <p:cNvSpPr txBox="1"/>
            <p:nvPr/>
          </p:nvSpPr>
          <p:spPr>
            <a:xfrm>
              <a:off x="4328160" y="4940102"/>
              <a:ext cx="1056640" cy="528141"/>
            </a:xfrm>
            <a:prstGeom prst="rect">
              <a:avLst/>
            </a:prstGeom>
            <a:noFill/>
          </p:spPr>
          <p:txBody>
            <a:bodyPr wrap="square" rtlCol="0">
              <a:spAutoFit/>
            </a:bodyPr>
            <a:lstStyle/>
            <a:p>
              <a:pPr algn="ctr"/>
              <a:r>
                <a:rPr lang="en-US" sz="2400" dirty="0"/>
                <a:t>Food </a:t>
              </a:r>
            </a:p>
            <a:p>
              <a:pPr algn="ctr"/>
              <a:r>
                <a:rPr lang="en-US" sz="2400" dirty="0"/>
                <a:t>Security</a:t>
              </a:r>
            </a:p>
          </p:txBody>
        </p:sp>
      </p:grpSp>
      <p:grpSp>
        <p:nvGrpSpPr>
          <p:cNvPr id="27" name="Group 26">
            <a:extLst>
              <a:ext uri="{FF2B5EF4-FFF2-40B4-BE49-F238E27FC236}">
                <a16:creationId xmlns:a16="http://schemas.microsoft.com/office/drawing/2014/main" id="{53AD1310-188C-674B-8B52-557D877D594F}"/>
              </a:ext>
            </a:extLst>
          </p:cNvPr>
          <p:cNvGrpSpPr/>
          <p:nvPr/>
        </p:nvGrpSpPr>
        <p:grpSpPr>
          <a:xfrm>
            <a:off x="5711530" y="4805490"/>
            <a:ext cx="2295110" cy="1236893"/>
            <a:chOff x="6055360" y="4461301"/>
            <a:chExt cx="2085126" cy="1110348"/>
          </a:xfrm>
        </p:grpSpPr>
        <p:sp>
          <p:nvSpPr>
            <p:cNvPr id="19" name="Rounded Rectangle 18">
              <a:extLst>
                <a:ext uri="{FF2B5EF4-FFF2-40B4-BE49-F238E27FC236}">
                  <a16:creationId xmlns:a16="http://schemas.microsoft.com/office/drawing/2014/main" id="{2E779069-2995-C744-B85E-6C0FE0634FA4}"/>
                </a:ext>
              </a:extLst>
            </p:cNvPr>
            <p:cNvSpPr/>
            <p:nvPr/>
          </p:nvSpPr>
          <p:spPr>
            <a:xfrm>
              <a:off x="6055360" y="4461301"/>
              <a:ext cx="2085126" cy="1110348"/>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AEB47E8-E514-EE40-8101-A6600F048C42}"/>
                </a:ext>
              </a:extLst>
            </p:cNvPr>
            <p:cNvSpPr txBox="1"/>
            <p:nvPr/>
          </p:nvSpPr>
          <p:spPr>
            <a:xfrm>
              <a:off x="6074947" y="4646803"/>
              <a:ext cx="2025131" cy="830997"/>
            </a:xfrm>
            <a:prstGeom prst="rect">
              <a:avLst/>
            </a:prstGeom>
            <a:noFill/>
          </p:spPr>
          <p:txBody>
            <a:bodyPr wrap="square" rtlCol="0">
              <a:spAutoFit/>
            </a:bodyPr>
            <a:lstStyle/>
            <a:p>
              <a:pPr algn="ctr"/>
              <a:r>
                <a:rPr lang="en-US" sz="2400" dirty="0"/>
                <a:t>Environmental </a:t>
              </a:r>
            </a:p>
            <a:p>
              <a:pPr algn="ctr"/>
              <a:r>
                <a:rPr lang="en-US" sz="2400" dirty="0"/>
                <a:t>Security</a:t>
              </a:r>
            </a:p>
          </p:txBody>
        </p:sp>
      </p:grpSp>
      <p:grpSp>
        <p:nvGrpSpPr>
          <p:cNvPr id="26" name="Group 25">
            <a:extLst>
              <a:ext uri="{FF2B5EF4-FFF2-40B4-BE49-F238E27FC236}">
                <a16:creationId xmlns:a16="http://schemas.microsoft.com/office/drawing/2014/main" id="{A1E1A63A-4883-A74F-BC06-9EAA476B186A}"/>
              </a:ext>
            </a:extLst>
          </p:cNvPr>
          <p:cNvGrpSpPr/>
          <p:nvPr/>
        </p:nvGrpSpPr>
        <p:grpSpPr>
          <a:xfrm>
            <a:off x="1308536" y="4802545"/>
            <a:ext cx="1865275" cy="1236893"/>
            <a:chOff x="1056808" y="4324121"/>
            <a:chExt cx="1865275" cy="1236893"/>
          </a:xfrm>
        </p:grpSpPr>
        <p:sp>
          <p:nvSpPr>
            <p:cNvPr id="17" name="Rounded Rectangle 16">
              <a:extLst>
                <a:ext uri="{FF2B5EF4-FFF2-40B4-BE49-F238E27FC236}">
                  <a16:creationId xmlns:a16="http://schemas.microsoft.com/office/drawing/2014/main" id="{0F2C0B6C-4292-BB47-B342-DFB0872D1BAB}"/>
                </a:ext>
              </a:extLst>
            </p:cNvPr>
            <p:cNvSpPr/>
            <p:nvPr/>
          </p:nvSpPr>
          <p:spPr>
            <a:xfrm>
              <a:off x="1239519" y="4324121"/>
              <a:ext cx="1482891" cy="1236893"/>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226262-B167-2C4B-99FD-A1BADD91F6C4}"/>
                </a:ext>
              </a:extLst>
            </p:cNvPr>
            <p:cNvSpPr txBox="1"/>
            <p:nvPr/>
          </p:nvSpPr>
          <p:spPr>
            <a:xfrm>
              <a:off x="1056808" y="4453285"/>
              <a:ext cx="1865275" cy="845026"/>
            </a:xfrm>
            <a:prstGeom prst="rect">
              <a:avLst/>
            </a:prstGeom>
            <a:noFill/>
          </p:spPr>
          <p:txBody>
            <a:bodyPr wrap="square" rtlCol="0">
              <a:spAutoFit/>
            </a:bodyPr>
            <a:lstStyle/>
            <a:p>
              <a:pPr algn="ctr"/>
              <a:r>
                <a:rPr lang="en-US" sz="2400" dirty="0"/>
                <a:t>Social  </a:t>
              </a:r>
            </a:p>
            <a:p>
              <a:pPr algn="ctr"/>
              <a:r>
                <a:rPr lang="en-US" sz="2400" dirty="0"/>
                <a:t>Welfare</a:t>
              </a:r>
            </a:p>
          </p:txBody>
        </p:sp>
      </p:grpSp>
      <p:cxnSp>
        <p:nvCxnSpPr>
          <p:cNvPr id="29" name="Straight Arrow Connector 28">
            <a:extLst>
              <a:ext uri="{FF2B5EF4-FFF2-40B4-BE49-F238E27FC236}">
                <a16:creationId xmlns:a16="http://schemas.microsoft.com/office/drawing/2014/main" id="{0AE52CFF-F32A-B545-A071-23F252BF93C3}"/>
              </a:ext>
            </a:extLst>
          </p:cNvPr>
          <p:cNvCxnSpPr>
            <a:cxnSpLocks/>
          </p:cNvCxnSpPr>
          <p:nvPr/>
        </p:nvCxnSpPr>
        <p:spPr>
          <a:xfrm>
            <a:off x="3036437" y="5420991"/>
            <a:ext cx="468151" cy="0"/>
          </a:xfrm>
          <a:prstGeom prst="straightConnector1">
            <a:avLst/>
          </a:prstGeom>
          <a:ln w="381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F647C1D3-02DD-764D-A332-41F0D1BC2F7B}"/>
              </a:ext>
            </a:extLst>
          </p:cNvPr>
          <p:cNvCxnSpPr>
            <a:cxnSpLocks/>
          </p:cNvCxnSpPr>
          <p:nvPr/>
        </p:nvCxnSpPr>
        <p:spPr>
          <a:xfrm>
            <a:off x="5223059" y="5474985"/>
            <a:ext cx="468151" cy="0"/>
          </a:xfrm>
          <a:prstGeom prst="straightConnector1">
            <a:avLst/>
          </a:prstGeom>
          <a:ln w="381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8429A576-BD95-B347-9B9F-3EADF2660F3D}"/>
              </a:ext>
            </a:extLst>
          </p:cNvPr>
          <p:cNvCxnSpPr>
            <a:cxnSpLocks/>
          </p:cNvCxnSpPr>
          <p:nvPr/>
        </p:nvCxnSpPr>
        <p:spPr>
          <a:xfrm flipH="1">
            <a:off x="2569792" y="3480007"/>
            <a:ext cx="908464" cy="1180166"/>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1B79A73A-1B0F-0242-9E86-0ED037DA1243}"/>
              </a:ext>
            </a:extLst>
          </p:cNvPr>
          <p:cNvCxnSpPr>
            <a:cxnSpLocks/>
          </p:cNvCxnSpPr>
          <p:nvPr/>
        </p:nvCxnSpPr>
        <p:spPr>
          <a:xfrm>
            <a:off x="6070292" y="3449372"/>
            <a:ext cx="571808" cy="1210801"/>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8A25D552-B4E2-704F-9EE4-1C7574114B2D}"/>
              </a:ext>
            </a:extLst>
          </p:cNvPr>
          <p:cNvCxnSpPr>
            <a:cxnSpLocks/>
          </p:cNvCxnSpPr>
          <p:nvPr/>
        </p:nvCxnSpPr>
        <p:spPr>
          <a:xfrm>
            <a:off x="4452176" y="3480007"/>
            <a:ext cx="0" cy="123436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177D9F76-2CCB-264C-8F19-AE467DE50C67}"/>
              </a:ext>
            </a:extLst>
          </p:cNvPr>
          <p:cNvSpPr txBox="1"/>
          <p:nvPr/>
        </p:nvSpPr>
        <p:spPr>
          <a:xfrm rot="5400000">
            <a:off x="7449089" y="2914902"/>
            <a:ext cx="1686163" cy="646331"/>
          </a:xfrm>
          <a:prstGeom prst="rect">
            <a:avLst/>
          </a:prstGeom>
          <a:noFill/>
        </p:spPr>
        <p:txBody>
          <a:bodyPr wrap="square" rtlCol="0">
            <a:spAutoFit/>
          </a:bodyPr>
          <a:lstStyle/>
          <a:p>
            <a:pPr algn="ctr"/>
            <a:r>
              <a:rPr lang="en-US" dirty="0"/>
              <a:t>Environmental Feedback</a:t>
            </a:r>
          </a:p>
        </p:txBody>
      </p:sp>
      <p:sp>
        <p:nvSpPr>
          <p:cNvPr id="55" name="TextBox 54">
            <a:extLst>
              <a:ext uri="{FF2B5EF4-FFF2-40B4-BE49-F238E27FC236}">
                <a16:creationId xmlns:a16="http://schemas.microsoft.com/office/drawing/2014/main" id="{DB9AE0F8-C681-DA40-8679-3273F8A852E9}"/>
              </a:ext>
            </a:extLst>
          </p:cNvPr>
          <p:cNvSpPr txBox="1"/>
          <p:nvPr/>
        </p:nvSpPr>
        <p:spPr>
          <a:xfrm rot="16200000">
            <a:off x="126211" y="2990126"/>
            <a:ext cx="1686163" cy="646331"/>
          </a:xfrm>
          <a:prstGeom prst="rect">
            <a:avLst/>
          </a:prstGeom>
          <a:noFill/>
        </p:spPr>
        <p:txBody>
          <a:bodyPr wrap="square" rtlCol="0">
            <a:spAutoFit/>
          </a:bodyPr>
          <a:lstStyle/>
          <a:p>
            <a:pPr algn="ctr"/>
            <a:r>
              <a:rPr lang="en-US" dirty="0"/>
              <a:t>Socio-economic Feedback</a:t>
            </a:r>
          </a:p>
        </p:txBody>
      </p:sp>
      <p:cxnSp>
        <p:nvCxnSpPr>
          <p:cNvPr id="66" name="Straight Arrow Connector 65">
            <a:extLst>
              <a:ext uri="{FF2B5EF4-FFF2-40B4-BE49-F238E27FC236}">
                <a16:creationId xmlns:a16="http://schemas.microsoft.com/office/drawing/2014/main" id="{4BB705F8-37E1-F345-B6AC-4389BB615404}"/>
              </a:ext>
            </a:extLst>
          </p:cNvPr>
          <p:cNvCxnSpPr>
            <a:cxnSpLocks/>
          </p:cNvCxnSpPr>
          <p:nvPr/>
        </p:nvCxnSpPr>
        <p:spPr>
          <a:xfrm flipH="1">
            <a:off x="6642100" y="2059169"/>
            <a:ext cx="177199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8BECD0C6-8ED6-1B42-8E36-F5F0ACA59846}"/>
              </a:ext>
            </a:extLst>
          </p:cNvPr>
          <p:cNvCxnSpPr>
            <a:cxnSpLocks/>
          </p:cNvCxnSpPr>
          <p:nvPr/>
        </p:nvCxnSpPr>
        <p:spPr>
          <a:xfrm>
            <a:off x="8414090" y="2059169"/>
            <a:ext cx="0" cy="376457"/>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CF1E24A4-2311-D947-8E04-1F1F86418947}"/>
              </a:ext>
            </a:extLst>
          </p:cNvPr>
          <p:cNvCxnSpPr>
            <a:cxnSpLocks/>
          </p:cNvCxnSpPr>
          <p:nvPr/>
        </p:nvCxnSpPr>
        <p:spPr>
          <a:xfrm flipV="1">
            <a:off x="8414090" y="3994407"/>
            <a:ext cx="0" cy="1439938"/>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9" name="Straight Arrow Connector 78">
            <a:extLst>
              <a:ext uri="{FF2B5EF4-FFF2-40B4-BE49-F238E27FC236}">
                <a16:creationId xmlns:a16="http://schemas.microsoft.com/office/drawing/2014/main" id="{72C56548-4752-B44C-BDBE-A92B9078DFAD}"/>
              </a:ext>
            </a:extLst>
          </p:cNvPr>
          <p:cNvCxnSpPr>
            <a:cxnSpLocks/>
          </p:cNvCxnSpPr>
          <p:nvPr/>
        </p:nvCxnSpPr>
        <p:spPr>
          <a:xfrm flipH="1">
            <a:off x="8047280" y="5420991"/>
            <a:ext cx="36681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7" name="Straight Arrow Connector 86">
            <a:extLst>
              <a:ext uri="{FF2B5EF4-FFF2-40B4-BE49-F238E27FC236}">
                <a16:creationId xmlns:a16="http://schemas.microsoft.com/office/drawing/2014/main" id="{984D05E0-BAFF-A84C-BA2B-B5832A2789F3}"/>
              </a:ext>
            </a:extLst>
          </p:cNvPr>
          <p:cNvCxnSpPr>
            <a:cxnSpLocks/>
          </p:cNvCxnSpPr>
          <p:nvPr/>
        </p:nvCxnSpPr>
        <p:spPr>
          <a:xfrm>
            <a:off x="895236" y="2093489"/>
            <a:ext cx="1865275"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688ABE74-171E-6245-8CCA-939A481A46A3}"/>
              </a:ext>
            </a:extLst>
          </p:cNvPr>
          <p:cNvCxnSpPr>
            <a:cxnSpLocks/>
          </p:cNvCxnSpPr>
          <p:nvPr/>
        </p:nvCxnSpPr>
        <p:spPr>
          <a:xfrm>
            <a:off x="889226" y="2073169"/>
            <a:ext cx="0" cy="376457"/>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a:extLst>
              <a:ext uri="{FF2B5EF4-FFF2-40B4-BE49-F238E27FC236}">
                <a16:creationId xmlns:a16="http://schemas.microsoft.com/office/drawing/2014/main" id="{D89061C7-1378-A840-BE0A-C0681B889944}"/>
              </a:ext>
            </a:extLst>
          </p:cNvPr>
          <p:cNvCxnSpPr>
            <a:cxnSpLocks/>
          </p:cNvCxnSpPr>
          <p:nvPr/>
        </p:nvCxnSpPr>
        <p:spPr>
          <a:xfrm>
            <a:off x="889226" y="5474985"/>
            <a:ext cx="579351"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0785E72D-259E-1F40-BA44-F975B6112382}"/>
              </a:ext>
            </a:extLst>
          </p:cNvPr>
          <p:cNvCxnSpPr>
            <a:cxnSpLocks/>
          </p:cNvCxnSpPr>
          <p:nvPr/>
        </p:nvCxnSpPr>
        <p:spPr>
          <a:xfrm flipV="1">
            <a:off x="889226" y="4108495"/>
            <a:ext cx="7846" cy="136649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10" name="Shape 348">
            <a:extLst>
              <a:ext uri="{FF2B5EF4-FFF2-40B4-BE49-F238E27FC236}">
                <a16:creationId xmlns:a16="http://schemas.microsoft.com/office/drawing/2014/main" id="{F926C651-5F05-844B-BC43-206C5284CD78}"/>
              </a:ext>
            </a:extLst>
          </p:cNvPr>
          <p:cNvSpPr txBox="1"/>
          <p:nvPr/>
        </p:nvSpPr>
        <p:spPr>
          <a:xfrm>
            <a:off x="60961" y="6637021"/>
            <a:ext cx="9042400" cy="304800"/>
          </a:xfrm>
          <a:prstGeom prst="rect">
            <a:avLst/>
          </a:prstGeom>
          <a:noFill/>
          <a:ln>
            <a:noFill/>
          </a:ln>
        </p:spPr>
        <p:txBody>
          <a:bodyPr lIns="68575" tIns="34275" rIns="68575" bIns="34275" anchor="t" anchorCtr="0">
            <a:noAutofit/>
          </a:bodyPr>
          <a:lstStyle/>
          <a:p>
            <a:pPr>
              <a:buSzPct val="25000"/>
            </a:pPr>
            <a:r>
              <a:rPr lang="zh-CN" sz="1000" i="1" dirty="0">
                <a:solidFill>
                  <a:schemeClr val="dk1"/>
                </a:solidFill>
                <a:latin typeface="Book Antiqua"/>
                <a:ea typeface="Book Antiqua"/>
                <a:cs typeface="Book Antiqua"/>
                <a:sym typeface="Book Antiqua"/>
              </a:rPr>
              <a:t>Image</a:t>
            </a:r>
            <a:r>
              <a:rPr lang="en-CA" altLang="zh-CN" sz="1000" i="1" dirty="0">
                <a:solidFill>
                  <a:schemeClr val="dk1"/>
                </a:solidFill>
                <a:latin typeface="Book Antiqua"/>
                <a:ea typeface="Book Antiqua"/>
                <a:cs typeface="Book Antiqua"/>
                <a:sym typeface="Book Antiqua"/>
              </a:rPr>
              <a:t> modified from </a:t>
            </a:r>
            <a:r>
              <a:rPr lang="en-US" sz="1000" i="1" dirty="0" err="1"/>
              <a:t>Ericksen</a:t>
            </a:r>
            <a:r>
              <a:rPr lang="en-US" sz="1000" i="1" dirty="0"/>
              <a:t>, P. J. (2008). Conceptualizing food systems for global environmental change research.</a:t>
            </a:r>
          </a:p>
          <a:p>
            <a:pPr lvl="0">
              <a:buSzPct val="25000"/>
            </a:pPr>
            <a:endParaRPr lang="zh-CN" sz="1000" i="1" dirty="0">
              <a:solidFill>
                <a:schemeClr val="dk1"/>
              </a:solidFill>
              <a:latin typeface="Book Antiqua"/>
              <a:ea typeface="Book Antiqua"/>
              <a:cs typeface="Book Antiqua"/>
              <a:sym typeface="Book Antiqua"/>
            </a:endParaRPr>
          </a:p>
        </p:txBody>
      </p:sp>
      <p:sp>
        <p:nvSpPr>
          <p:cNvPr id="35" name="Title 1">
            <a:extLst>
              <a:ext uri="{FF2B5EF4-FFF2-40B4-BE49-F238E27FC236}">
                <a16:creationId xmlns:a16="http://schemas.microsoft.com/office/drawing/2014/main" id="{D7E34EF3-B844-A34A-B771-96C6DBCE8C26}"/>
              </a:ext>
            </a:extLst>
          </p:cNvPr>
          <p:cNvSpPr>
            <a:spLocks noGrp="1"/>
          </p:cNvSpPr>
          <p:nvPr>
            <p:ph type="title"/>
          </p:nvPr>
        </p:nvSpPr>
        <p:spPr>
          <a:xfrm>
            <a:off x="85430" y="-256872"/>
            <a:ext cx="8229600" cy="1143000"/>
          </a:xfrm>
        </p:spPr>
        <p:txBody>
          <a:bodyPr>
            <a:normAutofit/>
          </a:bodyPr>
          <a:lstStyle/>
          <a:p>
            <a:pPr algn="l"/>
            <a:r>
              <a:rPr lang="en-US" dirty="0"/>
              <a:t>Food Systems  (Ericksen, P. J. 2008)</a:t>
            </a:r>
          </a:p>
        </p:txBody>
      </p:sp>
    </p:spTree>
    <p:extLst>
      <p:ext uri="{BB962C8B-B14F-4D97-AF65-F5344CB8AC3E}">
        <p14:creationId xmlns:p14="http://schemas.microsoft.com/office/powerpoint/2010/main" val="41879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F32C9-48FB-AE43-9795-FB320F6CE635}"/>
              </a:ext>
            </a:extLst>
          </p:cNvPr>
          <p:cNvSpPr>
            <a:spLocks noGrp="1"/>
          </p:cNvSpPr>
          <p:nvPr>
            <p:ph type="title"/>
          </p:nvPr>
        </p:nvSpPr>
        <p:spPr>
          <a:xfrm>
            <a:off x="85430" y="-256872"/>
            <a:ext cx="8229600" cy="1143000"/>
          </a:xfrm>
        </p:spPr>
        <p:txBody>
          <a:bodyPr>
            <a:normAutofit/>
          </a:bodyPr>
          <a:lstStyle/>
          <a:p>
            <a:pPr algn="l"/>
            <a:r>
              <a:rPr lang="en-US" dirty="0"/>
              <a:t>Food Systems  (Ericksen, P. J. 2008)</a:t>
            </a:r>
          </a:p>
        </p:txBody>
      </p:sp>
      <p:sp>
        <p:nvSpPr>
          <p:cNvPr id="6" name="Rectangle 5">
            <a:extLst>
              <a:ext uri="{FF2B5EF4-FFF2-40B4-BE49-F238E27FC236}">
                <a16:creationId xmlns:a16="http://schemas.microsoft.com/office/drawing/2014/main" id="{76284FC4-4D45-0C4F-B6CF-5D15AAB3B57F}"/>
              </a:ext>
            </a:extLst>
          </p:cNvPr>
          <p:cNvSpPr/>
          <p:nvPr/>
        </p:nvSpPr>
        <p:spPr>
          <a:xfrm>
            <a:off x="515620" y="1467445"/>
            <a:ext cx="8148320" cy="477139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DDD78369-0533-854E-813F-BC4774E65E77}"/>
              </a:ext>
            </a:extLst>
          </p:cNvPr>
          <p:cNvSpPr/>
          <p:nvPr/>
        </p:nvSpPr>
        <p:spPr>
          <a:xfrm>
            <a:off x="2868958" y="1733603"/>
            <a:ext cx="3657600" cy="1480246"/>
          </a:xfrm>
          <a:prstGeom prst="roundRect">
            <a:avLst/>
          </a:prstGeom>
          <a:noFill/>
          <a:ln w="698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dirty="0">
              <a:solidFill>
                <a:schemeClr val="tx1"/>
              </a:solidFill>
            </a:endParaRPr>
          </a:p>
          <a:p>
            <a:pPr algn="ctr"/>
            <a:r>
              <a:rPr lang="en-US" dirty="0">
                <a:solidFill>
                  <a:schemeClr val="tx1"/>
                </a:solidFill>
              </a:rPr>
              <a:t> </a:t>
            </a:r>
          </a:p>
        </p:txBody>
      </p:sp>
      <p:grpSp>
        <p:nvGrpSpPr>
          <p:cNvPr id="22" name="Group 21">
            <a:extLst>
              <a:ext uri="{FF2B5EF4-FFF2-40B4-BE49-F238E27FC236}">
                <a16:creationId xmlns:a16="http://schemas.microsoft.com/office/drawing/2014/main" id="{5A014442-1254-5744-9574-93CC6D2AC383}"/>
              </a:ext>
            </a:extLst>
          </p:cNvPr>
          <p:cNvGrpSpPr/>
          <p:nvPr/>
        </p:nvGrpSpPr>
        <p:grpSpPr>
          <a:xfrm>
            <a:off x="3457936" y="4805490"/>
            <a:ext cx="1865275" cy="1236895"/>
            <a:chOff x="4328160" y="4812343"/>
            <a:chExt cx="1056640" cy="773059"/>
          </a:xfrm>
        </p:grpSpPr>
        <p:sp>
          <p:nvSpPr>
            <p:cNvPr id="18" name="Rounded Rectangle 17">
              <a:extLst>
                <a:ext uri="{FF2B5EF4-FFF2-40B4-BE49-F238E27FC236}">
                  <a16:creationId xmlns:a16="http://schemas.microsoft.com/office/drawing/2014/main" id="{3E00DE94-2EB5-C346-8DA7-971F1DC00E77}"/>
                </a:ext>
              </a:extLst>
            </p:cNvPr>
            <p:cNvSpPr/>
            <p:nvPr/>
          </p:nvSpPr>
          <p:spPr>
            <a:xfrm>
              <a:off x="4389120" y="4812343"/>
              <a:ext cx="914400" cy="773059"/>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2C5A0F4-5967-5145-89B0-16E488C7B1B0}"/>
                </a:ext>
              </a:extLst>
            </p:cNvPr>
            <p:cNvSpPr txBox="1"/>
            <p:nvPr/>
          </p:nvSpPr>
          <p:spPr>
            <a:xfrm>
              <a:off x="4328160" y="4940102"/>
              <a:ext cx="1056640" cy="528141"/>
            </a:xfrm>
            <a:prstGeom prst="rect">
              <a:avLst/>
            </a:prstGeom>
            <a:noFill/>
          </p:spPr>
          <p:txBody>
            <a:bodyPr wrap="square" rtlCol="0">
              <a:spAutoFit/>
            </a:bodyPr>
            <a:lstStyle/>
            <a:p>
              <a:pPr algn="ctr"/>
              <a:r>
                <a:rPr lang="en-US" sz="2400" dirty="0"/>
                <a:t>Food </a:t>
              </a:r>
            </a:p>
            <a:p>
              <a:pPr algn="ctr"/>
              <a:r>
                <a:rPr lang="en-US" sz="2400" dirty="0"/>
                <a:t>Security</a:t>
              </a:r>
            </a:p>
          </p:txBody>
        </p:sp>
      </p:grpSp>
      <p:grpSp>
        <p:nvGrpSpPr>
          <p:cNvPr id="27" name="Group 26">
            <a:extLst>
              <a:ext uri="{FF2B5EF4-FFF2-40B4-BE49-F238E27FC236}">
                <a16:creationId xmlns:a16="http://schemas.microsoft.com/office/drawing/2014/main" id="{53AD1310-188C-674B-8B52-557D877D594F}"/>
              </a:ext>
            </a:extLst>
          </p:cNvPr>
          <p:cNvGrpSpPr/>
          <p:nvPr/>
        </p:nvGrpSpPr>
        <p:grpSpPr>
          <a:xfrm>
            <a:off x="5711530" y="4805490"/>
            <a:ext cx="2295110" cy="1236893"/>
            <a:chOff x="6055360" y="4461301"/>
            <a:chExt cx="2085126" cy="1110348"/>
          </a:xfrm>
        </p:grpSpPr>
        <p:sp>
          <p:nvSpPr>
            <p:cNvPr id="19" name="Rounded Rectangle 18">
              <a:extLst>
                <a:ext uri="{FF2B5EF4-FFF2-40B4-BE49-F238E27FC236}">
                  <a16:creationId xmlns:a16="http://schemas.microsoft.com/office/drawing/2014/main" id="{2E779069-2995-C744-B85E-6C0FE0634FA4}"/>
                </a:ext>
              </a:extLst>
            </p:cNvPr>
            <p:cNvSpPr/>
            <p:nvPr/>
          </p:nvSpPr>
          <p:spPr>
            <a:xfrm>
              <a:off x="6055360" y="4461301"/>
              <a:ext cx="2085126" cy="1110348"/>
            </a:xfrm>
            <a:prstGeom prst="roundRect">
              <a:avLst/>
            </a:prstGeom>
            <a:noFill/>
            <a:ln w="666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AEB47E8-E514-EE40-8101-A6600F048C42}"/>
                </a:ext>
              </a:extLst>
            </p:cNvPr>
            <p:cNvSpPr txBox="1"/>
            <p:nvPr/>
          </p:nvSpPr>
          <p:spPr>
            <a:xfrm>
              <a:off x="6074947" y="4646803"/>
              <a:ext cx="2025131" cy="745979"/>
            </a:xfrm>
            <a:prstGeom prst="rect">
              <a:avLst/>
            </a:prstGeom>
            <a:noFill/>
          </p:spPr>
          <p:txBody>
            <a:bodyPr wrap="square" rtlCol="0">
              <a:spAutoFit/>
            </a:bodyPr>
            <a:lstStyle/>
            <a:p>
              <a:pPr algn="ctr"/>
              <a:r>
                <a:rPr lang="en-US" sz="2400" b="1" dirty="0">
                  <a:solidFill>
                    <a:srgbClr val="FF0000"/>
                  </a:solidFill>
                </a:rPr>
                <a:t>Environmental </a:t>
              </a:r>
            </a:p>
            <a:p>
              <a:pPr algn="ctr"/>
              <a:r>
                <a:rPr lang="en-US" sz="2400" b="1" dirty="0">
                  <a:solidFill>
                    <a:srgbClr val="FF0000"/>
                  </a:solidFill>
                </a:rPr>
                <a:t>Security</a:t>
              </a:r>
            </a:p>
          </p:txBody>
        </p:sp>
      </p:grpSp>
      <p:grpSp>
        <p:nvGrpSpPr>
          <p:cNvPr id="26" name="Group 25">
            <a:extLst>
              <a:ext uri="{FF2B5EF4-FFF2-40B4-BE49-F238E27FC236}">
                <a16:creationId xmlns:a16="http://schemas.microsoft.com/office/drawing/2014/main" id="{A1E1A63A-4883-A74F-BC06-9EAA476B186A}"/>
              </a:ext>
            </a:extLst>
          </p:cNvPr>
          <p:cNvGrpSpPr/>
          <p:nvPr/>
        </p:nvGrpSpPr>
        <p:grpSpPr>
          <a:xfrm>
            <a:off x="1308536" y="4802545"/>
            <a:ext cx="1865275" cy="1236893"/>
            <a:chOff x="1056808" y="4324121"/>
            <a:chExt cx="1865275" cy="1236893"/>
          </a:xfrm>
        </p:grpSpPr>
        <p:sp>
          <p:nvSpPr>
            <p:cNvPr id="17" name="Rounded Rectangle 16">
              <a:extLst>
                <a:ext uri="{FF2B5EF4-FFF2-40B4-BE49-F238E27FC236}">
                  <a16:creationId xmlns:a16="http://schemas.microsoft.com/office/drawing/2014/main" id="{0F2C0B6C-4292-BB47-B342-DFB0872D1BAB}"/>
                </a:ext>
              </a:extLst>
            </p:cNvPr>
            <p:cNvSpPr/>
            <p:nvPr/>
          </p:nvSpPr>
          <p:spPr>
            <a:xfrm>
              <a:off x="1239519" y="4324121"/>
              <a:ext cx="1482891" cy="1236893"/>
            </a:xfrm>
            <a:prstGeom prst="round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226262-B167-2C4B-99FD-A1BADD91F6C4}"/>
                </a:ext>
              </a:extLst>
            </p:cNvPr>
            <p:cNvSpPr txBox="1"/>
            <p:nvPr/>
          </p:nvSpPr>
          <p:spPr>
            <a:xfrm>
              <a:off x="1056808" y="4453285"/>
              <a:ext cx="1865275" cy="845026"/>
            </a:xfrm>
            <a:prstGeom prst="rect">
              <a:avLst/>
            </a:prstGeom>
            <a:noFill/>
          </p:spPr>
          <p:txBody>
            <a:bodyPr wrap="square" rtlCol="0">
              <a:spAutoFit/>
            </a:bodyPr>
            <a:lstStyle/>
            <a:p>
              <a:pPr algn="ctr"/>
              <a:r>
                <a:rPr lang="en-US" sz="2400" dirty="0"/>
                <a:t>Social  </a:t>
              </a:r>
            </a:p>
            <a:p>
              <a:pPr algn="ctr"/>
              <a:r>
                <a:rPr lang="en-US" sz="2400" dirty="0"/>
                <a:t>Welfare</a:t>
              </a:r>
            </a:p>
          </p:txBody>
        </p:sp>
      </p:grpSp>
      <p:cxnSp>
        <p:nvCxnSpPr>
          <p:cNvPr id="29" name="Straight Arrow Connector 28">
            <a:extLst>
              <a:ext uri="{FF2B5EF4-FFF2-40B4-BE49-F238E27FC236}">
                <a16:creationId xmlns:a16="http://schemas.microsoft.com/office/drawing/2014/main" id="{0AE52CFF-F32A-B545-A071-23F252BF93C3}"/>
              </a:ext>
            </a:extLst>
          </p:cNvPr>
          <p:cNvCxnSpPr>
            <a:cxnSpLocks/>
          </p:cNvCxnSpPr>
          <p:nvPr/>
        </p:nvCxnSpPr>
        <p:spPr>
          <a:xfrm>
            <a:off x="3036437" y="5420991"/>
            <a:ext cx="468151" cy="0"/>
          </a:xfrm>
          <a:prstGeom prst="straightConnector1">
            <a:avLst/>
          </a:prstGeom>
          <a:ln w="381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F647C1D3-02DD-764D-A332-41F0D1BC2F7B}"/>
              </a:ext>
            </a:extLst>
          </p:cNvPr>
          <p:cNvCxnSpPr>
            <a:cxnSpLocks/>
          </p:cNvCxnSpPr>
          <p:nvPr/>
        </p:nvCxnSpPr>
        <p:spPr>
          <a:xfrm>
            <a:off x="5223059" y="5474985"/>
            <a:ext cx="468151" cy="0"/>
          </a:xfrm>
          <a:prstGeom prst="straightConnector1">
            <a:avLst/>
          </a:prstGeom>
          <a:ln w="381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8429A576-BD95-B347-9B9F-3EADF2660F3D}"/>
              </a:ext>
            </a:extLst>
          </p:cNvPr>
          <p:cNvCxnSpPr>
            <a:cxnSpLocks/>
          </p:cNvCxnSpPr>
          <p:nvPr/>
        </p:nvCxnSpPr>
        <p:spPr>
          <a:xfrm flipH="1">
            <a:off x="2569792" y="3480007"/>
            <a:ext cx="908464" cy="1180166"/>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1B79A73A-1B0F-0242-9E86-0ED037DA1243}"/>
              </a:ext>
            </a:extLst>
          </p:cNvPr>
          <p:cNvCxnSpPr>
            <a:cxnSpLocks/>
          </p:cNvCxnSpPr>
          <p:nvPr/>
        </p:nvCxnSpPr>
        <p:spPr>
          <a:xfrm>
            <a:off x="6070292" y="3449372"/>
            <a:ext cx="571808" cy="1210801"/>
          </a:xfrm>
          <a:prstGeom prst="straightConnector1">
            <a:avLst/>
          </a:prstGeom>
          <a:ln w="698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8A25D552-B4E2-704F-9EE4-1C7574114B2D}"/>
              </a:ext>
            </a:extLst>
          </p:cNvPr>
          <p:cNvCxnSpPr>
            <a:cxnSpLocks/>
          </p:cNvCxnSpPr>
          <p:nvPr/>
        </p:nvCxnSpPr>
        <p:spPr>
          <a:xfrm>
            <a:off x="4526820" y="3480007"/>
            <a:ext cx="0" cy="1234369"/>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177D9F76-2CCB-264C-8F19-AE467DE50C67}"/>
              </a:ext>
            </a:extLst>
          </p:cNvPr>
          <p:cNvSpPr txBox="1"/>
          <p:nvPr/>
        </p:nvSpPr>
        <p:spPr>
          <a:xfrm rot="5400000">
            <a:off x="7449089" y="2914902"/>
            <a:ext cx="1686163" cy="646331"/>
          </a:xfrm>
          <a:prstGeom prst="rect">
            <a:avLst/>
          </a:prstGeom>
          <a:noFill/>
        </p:spPr>
        <p:txBody>
          <a:bodyPr wrap="square" rtlCol="0">
            <a:spAutoFit/>
          </a:bodyPr>
          <a:lstStyle/>
          <a:p>
            <a:pPr algn="ctr"/>
            <a:r>
              <a:rPr lang="en-US" dirty="0"/>
              <a:t>Environmental Feedback</a:t>
            </a:r>
          </a:p>
        </p:txBody>
      </p:sp>
      <p:sp>
        <p:nvSpPr>
          <p:cNvPr id="55" name="TextBox 54">
            <a:extLst>
              <a:ext uri="{FF2B5EF4-FFF2-40B4-BE49-F238E27FC236}">
                <a16:creationId xmlns:a16="http://schemas.microsoft.com/office/drawing/2014/main" id="{DB9AE0F8-C681-DA40-8679-3273F8A852E9}"/>
              </a:ext>
            </a:extLst>
          </p:cNvPr>
          <p:cNvSpPr txBox="1"/>
          <p:nvPr/>
        </p:nvSpPr>
        <p:spPr>
          <a:xfrm rot="16200000">
            <a:off x="126211" y="2990126"/>
            <a:ext cx="1686163" cy="646331"/>
          </a:xfrm>
          <a:prstGeom prst="rect">
            <a:avLst/>
          </a:prstGeom>
          <a:noFill/>
        </p:spPr>
        <p:txBody>
          <a:bodyPr wrap="square" rtlCol="0">
            <a:spAutoFit/>
          </a:bodyPr>
          <a:lstStyle/>
          <a:p>
            <a:pPr algn="ctr"/>
            <a:r>
              <a:rPr lang="en-US" dirty="0"/>
              <a:t>Socio-economic Feedback</a:t>
            </a:r>
          </a:p>
        </p:txBody>
      </p:sp>
      <p:cxnSp>
        <p:nvCxnSpPr>
          <p:cNvPr id="66" name="Straight Arrow Connector 65">
            <a:extLst>
              <a:ext uri="{FF2B5EF4-FFF2-40B4-BE49-F238E27FC236}">
                <a16:creationId xmlns:a16="http://schemas.microsoft.com/office/drawing/2014/main" id="{4BB705F8-37E1-F345-B6AC-4389BB615404}"/>
              </a:ext>
            </a:extLst>
          </p:cNvPr>
          <p:cNvCxnSpPr>
            <a:cxnSpLocks/>
          </p:cNvCxnSpPr>
          <p:nvPr/>
        </p:nvCxnSpPr>
        <p:spPr>
          <a:xfrm flipH="1">
            <a:off x="6642100" y="2059169"/>
            <a:ext cx="177199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8BECD0C6-8ED6-1B42-8E36-F5F0ACA59846}"/>
              </a:ext>
            </a:extLst>
          </p:cNvPr>
          <p:cNvCxnSpPr>
            <a:cxnSpLocks/>
          </p:cNvCxnSpPr>
          <p:nvPr/>
        </p:nvCxnSpPr>
        <p:spPr>
          <a:xfrm>
            <a:off x="8414090" y="2059169"/>
            <a:ext cx="0" cy="376457"/>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CF1E24A4-2311-D947-8E04-1F1F86418947}"/>
              </a:ext>
            </a:extLst>
          </p:cNvPr>
          <p:cNvCxnSpPr>
            <a:cxnSpLocks/>
          </p:cNvCxnSpPr>
          <p:nvPr/>
        </p:nvCxnSpPr>
        <p:spPr>
          <a:xfrm flipV="1">
            <a:off x="8414090" y="3994407"/>
            <a:ext cx="0" cy="1439938"/>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9" name="Straight Arrow Connector 78">
            <a:extLst>
              <a:ext uri="{FF2B5EF4-FFF2-40B4-BE49-F238E27FC236}">
                <a16:creationId xmlns:a16="http://schemas.microsoft.com/office/drawing/2014/main" id="{72C56548-4752-B44C-BDBE-A92B9078DFAD}"/>
              </a:ext>
            </a:extLst>
          </p:cNvPr>
          <p:cNvCxnSpPr>
            <a:cxnSpLocks/>
          </p:cNvCxnSpPr>
          <p:nvPr/>
        </p:nvCxnSpPr>
        <p:spPr>
          <a:xfrm flipH="1">
            <a:off x="8047280" y="5420991"/>
            <a:ext cx="366810"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7" name="Straight Arrow Connector 86">
            <a:extLst>
              <a:ext uri="{FF2B5EF4-FFF2-40B4-BE49-F238E27FC236}">
                <a16:creationId xmlns:a16="http://schemas.microsoft.com/office/drawing/2014/main" id="{984D05E0-BAFF-A84C-BA2B-B5832A2789F3}"/>
              </a:ext>
            </a:extLst>
          </p:cNvPr>
          <p:cNvCxnSpPr>
            <a:cxnSpLocks/>
          </p:cNvCxnSpPr>
          <p:nvPr/>
        </p:nvCxnSpPr>
        <p:spPr>
          <a:xfrm>
            <a:off x="895236" y="2093489"/>
            <a:ext cx="1865275"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688ABE74-171E-6245-8CCA-939A481A46A3}"/>
              </a:ext>
            </a:extLst>
          </p:cNvPr>
          <p:cNvCxnSpPr>
            <a:cxnSpLocks/>
          </p:cNvCxnSpPr>
          <p:nvPr/>
        </p:nvCxnSpPr>
        <p:spPr>
          <a:xfrm>
            <a:off x="889226" y="2073169"/>
            <a:ext cx="0" cy="376457"/>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a:extLst>
              <a:ext uri="{FF2B5EF4-FFF2-40B4-BE49-F238E27FC236}">
                <a16:creationId xmlns:a16="http://schemas.microsoft.com/office/drawing/2014/main" id="{D89061C7-1378-A840-BE0A-C0681B889944}"/>
              </a:ext>
            </a:extLst>
          </p:cNvPr>
          <p:cNvCxnSpPr>
            <a:cxnSpLocks/>
          </p:cNvCxnSpPr>
          <p:nvPr/>
        </p:nvCxnSpPr>
        <p:spPr>
          <a:xfrm>
            <a:off x="889226" y="5474985"/>
            <a:ext cx="579351" cy="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0785E72D-259E-1F40-BA44-F975B6112382}"/>
              </a:ext>
            </a:extLst>
          </p:cNvPr>
          <p:cNvCxnSpPr>
            <a:cxnSpLocks/>
          </p:cNvCxnSpPr>
          <p:nvPr/>
        </p:nvCxnSpPr>
        <p:spPr>
          <a:xfrm flipV="1">
            <a:off x="889226" y="4108495"/>
            <a:ext cx="7846" cy="1366490"/>
          </a:xfrm>
          <a:prstGeom prst="straightConnector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10" name="Shape 348">
            <a:extLst>
              <a:ext uri="{FF2B5EF4-FFF2-40B4-BE49-F238E27FC236}">
                <a16:creationId xmlns:a16="http://schemas.microsoft.com/office/drawing/2014/main" id="{F926C651-5F05-844B-BC43-206C5284CD78}"/>
              </a:ext>
            </a:extLst>
          </p:cNvPr>
          <p:cNvSpPr txBox="1"/>
          <p:nvPr/>
        </p:nvSpPr>
        <p:spPr>
          <a:xfrm>
            <a:off x="60961" y="6637021"/>
            <a:ext cx="9042400" cy="304800"/>
          </a:xfrm>
          <a:prstGeom prst="rect">
            <a:avLst/>
          </a:prstGeom>
          <a:noFill/>
          <a:ln>
            <a:noFill/>
          </a:ln>
        </p:spPr>
        <p:txBody>
          <a:bodyPr lIns="68575" tIns="34275" rIns="68575" bIns="34275" anchor="t" anchorCtr="0">
            <a:noAutofit/>
          </a:bodyPr>
          <a:lstStyle/>
          <a:p>
            <a:pPr>
              <a:buSzPct val="25000"/>
            </a:pPr>
            <a:r>
              <a:rPr lang="zh-CN" sz="1000" i="1" dirty="0">
                <a:solidFill>
                  <a:schemeClr val="dk1"/>
                </a:solidFill>
                <a:latin typeface="Book Antiqua"/>
                <a:ea typeface="Book Antiqua"/>
                <a:cs typeface="Book Antiqua"/>
                <a:sym typeface="Book Antiqua"/>
              </a:rPr>
              <a:t>Image</a:t>
            </a:r>
            <a:r>
              <a:rPr lang="en-CA" altLang="zh-CN" sz="1000" i="1" dirty="0">
                <a:solidFill>
                  <a:schemeClr val="dk1"/>
                </a:solidFill>
                <a:latin typeface="Book Antiqua"/>
                <a:ea typeface="Book Antiqua"/>
                <a:cs typeface="Book Antiqua"/>
                <a:sym typeface="Book Antiqua"/>
              </a:rPr>
              <a:t> modified from </a:t>
            </a:r>
            <a:r>
              <a:rPr lang="en-US" sz="1000" i="1" dirty="0" err="1"/>
              <a:t>Ericksen</a:t>
            </a:r>
            <a:r>
              <a:rPr lang="en-US" sz="1000" i="1" dirty="0"/>
              <a:t>, P. J. (2008). Conceptualizing food systems for global environmental change research.</a:t>
            </a:r>
          </a:p>
          <a:p>
            <a:pPr lvl="0">
              <a:buSzPct val="25000"/>
            </a:pPr>
            <a:endParaRPr lang="zh-CN" sz="1000" i="1" dirty="0">
              <a:solidFill>
                <a:schemeClr val="dk1"/>
              </a:solidFill>
              <a:latin typeface="Book Antiqua"/>
              <a:ea typeface="Book Antiqua"/>
              <a:cs typeface="Book Antiqua"/>
              <a:sym typeface="Book Antiqua"/>
            </a:endParaRPr>
          </a:p>
        </p:txBody>
      </p:sp>
      <p:sp>
        <p:nvSpPr>
          <p:cNvPr id="33" name="TextBox 32">
            <a:extLst>
              <a:ext uri="{FF2B5EF4-FFF2-40B4-BE49-F238E27FC236}">
                <a16:creationId xmlns:a16="http://schemas.microsoft.com/office/drawing/2014/main" id="{412E7079-A177-EB4F-A3D4-1FC74B627E43}"/>
              </a:ext>
            </a:extLst>
          </p:cNvPr>
          <p:cNvSpPr txBox="1"/>
          <p:nvPr/>
        </p:nvSpPr>
        <p:spPr>
          <a:xfrm>
            <a:off x="3038305" y="1878758"/>
            <a:ext cx="3369540" cy="1200329"/>
          </a:xfrm>
          <a:prstGeom prst="rect">
            <a:avLst/>
          </a:prstGeom>
          <a:noFill/>
        </p:spPr>
        <p:txBody>
          <a:bodyPr wrap="square" rtlCol="0">
            <a:spAutoFit/>
          </a:bodyPr>
          <a:lstStyle/>
          <a:p>
            <a:pPr algn="ctr"/>
            <a:r>
              <a:rPr lang="en-US" sz="2400" dirty="0"/>
              <a:t>Production </a:t>
            </a:r>
          </a:p>
          <a:p>
            <a:pPr algn="ctr"/>
            <a:endParaRPr lang="en-US" sz="2400" dirty="0"/>
          </a:p>
          <a:p>
            <a:pPr algn="ctr"/>
            <a:r>
              <a:rPr lang="en-US" sz="2400" b="1" dirty="0">
                <a:solidFill>
                  <a:srgbClr val="FF0000"/>
                </a:solidFill>
              </a:rPr>
              <a:t>Consumption</a:t>
            </a:r>
            <a:r>
              <a:rPr lang="en-US" sz="2400" dirty="0"/>
              <a:t> </a:t>
            </a:r>
          </a:p>
        </p:txBody>
      </p:sp>
      <p:cxnSp>
        <p:nvCxnSpPr>
          <p:cNvPr id="34" name="Straight Arrow Connector 33">
            <a:extLst>
              <a:ext uri="{FF2B5EF4-FFF2-40B4-BE49-F238E27FC236}">
                <a16:creationId xmlns:a16="http://schemas.microsoft.com/office/drawing/2014/main" id="{32A9C64D-4B8B-2C47-B7A6-ADFF9C5B83B8}"/>
              </a:ext>
            </a:extLst>
          </p:cNvPr>
          <p:cNvCxnSpPr>
            <a:cxnSpLocks/>
          </p:cNvCxnSpPr>
          <p:nvPr/>
        </p:nvCxnSpPr>
        <p:spPr>
          <a:xfrm>
            <a:off x="4704282" y="2299604"/>
            <a:ext cx="0" cy="390297"/>
          </a:xfrm>
          <a:prstGeom prst="straightConnector1">
            <a:avLst/>
          </a:prstGeom>
          <a:ln w="38100">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2274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D755-F079-ED40-86F5-60A09559BB5F}"/>
              </a:ext>
            </a:extLst>
          </p:cNvPr>
          <p:cNvSpPr>
            <a:spLocks noGrp="1"/>
          </p:cNvSpPr>
          <p:nvPr>
            <p:ph type="title"/>
          </p:nvPr>
        </p:nvSpPr>
        <p:spPr>
          <a:xfrm>
            <a:off x="457200" y="50706"/>
            <a:ext cx="8229600" cy="1143000"/>
          </a:xfrm>
        </p:spPr>
        <p:txBody>
          <a:bodyPr>
            <a:normAutofit fontScale="90000"/>
          </a:bodyPr>
          <a:lstStyle/>
          <a:p>
            <a:r>
              <a:rPr lang="en-US" dirty="0"/>
              <a:t>Global GHG Emissions of Agriculture</a:t>
            </a:r>
          </a:p>
        </p:txBody>
      </p:sp>
      <p:sp>
        <p:nvSpPr>
          <p:cNvPr id="8" name="Shape 348">
            <a:extLst>
              <a:ext uri="{FF2B5EF4-FFF2-40B4-BE49-F238E27FC236}">
                <a16:creationId xmlns:a16="http://schemas.microsoft.com/office/drawing/2014/main" id="{D8F461BC-51BF-0448-B117-947479711FE0}"/>
              </a:ext>
            </a:extLst>
          </p:cNvPr>
          <p:cNvSpPr txBox="1"/>
          <p:nvPr/>
        </p:nvSpPr>
        <p:spPr>
          <a:xfrm>
            <a:off x="50800" y="6547302"/>
            <a:ext cx="9042400" cy="304800"/>
          </a:xfrm>
          <a:prstGeom prst="rect">
            <a:avLst/>
          </a:prstGeom>
          <a:noFill/>
          <a:ln>
            <a:noFill/>
          </a:ln>
        </p:spPr>
        <p:txBody>
          <a:bodyPr lIns="68575" tIns="34275" rIns="68575" bIns="34275" anchor="t" anchorCtr="0">
            <a:noAutofit/>
          </a:bodyPr>
          <a:lstStyle/>
          <a:p>
            <a:pPr>
              <a:buSzPct val="25000"/>
            </a:pPr>
            <a:r>
              <a:rPr lang="en-CA" altLang="zh-CN" sz="1000" i="1" dirty="0">
                <a:solidFill>
                  <a:schemeClr val="dk1"/>
                </a:solidFill>
                <a:latin typeface="Book Antiqua" panose="02040602050305030304" pitchFamily="18" charset="0"/>
                <a:ea typeface="Book Antiqua"/>
                <a:cs typeface="Book Antiqua"/>
                <a:sym typeface="Book Antiqua"/>
              </a:rPr>
              <a:t>Figure</a:t>
            </a:r>
            <a:r>
              <a:rPr lang="zh-CN" sz="1000" i="1" dirty="0">
                <a:solidFill>
                  <a:schemeClr val="dk1"/>
                </a:solidFill>
                <a:latin typeface="Book Antiqua" panose="02040602050305030304" pitchFamily="18" charset="0"/>
                <a:ea typeface="Book Antiqua"/>
                <a:cs typeface="Book Antiqua"/>
                <a:sym typeface="Book Antiqua"/>
              </a:rPr>
              <a:t> taken</a:t>
            </a:r>
            <a:r>
              <a:rPr lang="en-CA" altLang="zh-CN" sz="1000" i="1" dirty="0">
                <a:solidFill>
                  <a:schemeClr val="dk1"/>
                </a:solidFill>
                <a:latin typeface="Book Antiqua" panose="02040602050305030304" pitchFamily="18" charset="0"/>
                <a:ea typeface="Book Antiqua"/>
                <a:cs typeface="Book Antiqua"/>
                <a:sym typeface="Book Antiqua"/>
              </a:rPr>
              <a:t> from I</a:t>
            </a:r>
            <a:r>
              <a:rPr lang="en-US" sz="1000" dirty="0">
                <a:latin typeface="Book Antiqua" panose="02040602050305030304" pitchFamily="18" charset="0"/>
              </a:rPr>
              <a:t>PCC. (2014). </a:t>
            </a:r>
            <a:r>
              <a:rPr lang="en-US" sz="1000" i="1" dirty="0">
                <a:latin typeface="Book Antiqua" panose="02040602050305030304" pitchFamily="18" charset="0"/>
              </a:rPr>
              <a:t>Summary for Policymakers, In: Climate Change 2014, Mitigation of Climate Change.</a:t>
            </a:r>
            <a:r>
              <a:rPr lang="en-US" sz="1000" dirty="0">
                <a:latin typeface="Book Antiqua" panose="02040602050305030304" pitchFamily="18" charset="0"/>
              </a:rPr>
              <a:t> </a:t>
            </a:r>
            <a:endParaRPr lang="zh-CN" sz="1000" i="1" dirty="0">
              <a:solidFill>
                <a:schemeClr val="dk1"/>
              </a:solidFill>
              <a:latin typeface="Book Antiqua" panose="02040602050305030304" pitchFamily="18" charset="0"/>
              <a:ea typeface="+mj-ea"/>
              <a:cs typeface="Book Antiqua"/>
              <a:sym typeface="Book Antiqua"/>
            </a:endParaRPr>
          </a:p>
        </p:txBody>
      </p:sp>
      <p:graphicFrame>
        <p:nvGraphicFramePr>
          <p:cNvPr id="9" name="Chart 8">
            <a:extLst>
              <a:ext uri="{FF2B5EF4-FFF2-40B4-BE49-F238E27FC236}">
                <a16:creationId xmlns:a16="http://schemas.microsoft.com/office/drawing/2014/main" id="{31847970-8D3F-AA4E-A511-8B3DCD6D7B81}"/>
              </a:ext>
            </a:extLst>
          </p:cNvPr>
          <p:cNvGraphicFramePr>
            <a:graphicFrameLocks/>
          </p:cNvGraphicFramePr>
          <p:nvPr>
            <p:extLst>
              <p:ext uri="{D42A27DB-BD31-4B8C-83A1-F6EECF244321}">
                <p14:modId xmlns:p14="http://schemas.microsoft.com/office/powerpoint/2010/main" val="4218118531"/>
              </p:ext>
            </p:extLst>
          </p:nvPr>
        </p:nvGraphicFramePr>
        <p:xfrm>
          <a:off x="634483" y="1417638"/>
          <a:ext cx="7921690" cy="51296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224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161560" y="45578"/>
            <a:ext cx="9470452" cy="1143000"/>
          </a:xfrm>
        </p:spPr>
        <p:txBody>
          <a:bodyPr>
            <a:noAutofit/>
          </a:bodyPr>
          <a:lstStyle/>
          <a:p>
            <a:r>
              <a:rPr lang="en-US" sz="3800" dirty="0"/>
              <a:t>Quantifying CF of Food Products: </a:t>
            </a:r>
            <a:br>
              <a:rPr lang="en-US" sz="3800" dirty="0"/>
            </a:br>
            <a:r>
              <a:rPr lang="en-US" sz="3800" dirty="0"/>
              <a:t>Life Cycle Assessment</a:t>
            </a:r>
          </a:p>
        </p:txBody>
      </p:sp>
      <p:sp>
        <p:nvSpPr>
          <p:cNvPr id="4" name="TextBox 3"/>
          <p:cNvSpPr txBox="1"/>
          <p:nvPr/>
        </p:nvSpPr>
        <p:spPr>
          <a:xfrm>
            <a:off x="569076" y="1480825"/>
            <a:ext cx="8009180" cy="523220"/>
          </a:xfrm>
          <a:prstGeom prst="rect">
            <a:avLst/>
          </a:prstGeom>
          <a:noFill/>
        </p:spPr>
        <p:txBody>
          <a:bodyPr wrap="none" rtlCol="0">
            <a:spAutoFit/>
          </a:bodyPr>
          <a:lstStyle/>
          <a:p>
            <a:r>
              <a:rPr lang="en-US" sz="2800"/>
              <a:t>All greenhouse gas emissions to make a food product.</a:t>
            </a:r>
            <a:endParaRPr lang="en-US" sz="2800" dirty="0"/>
          </a:p>
        </p:txBody>
      </p:sp>
      <p:pic>
        <p:nvPicPr>
          <p:cNvPr id="32" name="Picture 10">
            <a:extLst>
              <a:ext uri="{FF2B5EF4-FFF2-40B4-BE49-F238E27FC236}">
                <a16:creationId xmlns:a16="http://schemas.microsoft.com/office/drawing/2014/main" id="{3F01F24F-6F83-D241-966A-96B5144E8B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32736" y="2564841"/>
            <a:ext cx="2216667" cy="2222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ounded Rectangle 2">
            <a:extLst>
              <a:ext uri="{FF2B5EF4-FFF2-40B4-BE49-F238E27FC236}">
                <a16:creationId xmlns:a16="http://schemas.microsoft.com/office/drawing/2014/main" id="{48E8A7B1-69C5-1D49-A922-124547A5D787}"/>
              </a:ext>
            </a:extLst>
          </p:cNvPr>
          <p:cNvSpPr/>
          <p:nvPr/>
        </p:nvSpPr>
        <p:spPr>
          <a:xfrm>
            <a:off x="6831273" y="3476708"/>
            <a:ext cx="1746983" cy="945707"/>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rgbClr val="FF0000"/>
                </a:solidFill>
              </a:rPr>
              <a:t>Production </a:t>
            </a:r>
          </a:p>
          <a:p>
            <a:pPr algn="ctr"/>
            <a:r>
              <a:rPr lang="en-US" dirty="0">
                <a:solidFill>
                  <a:srgbClr val="FF0000"/>
                </a:solidFill>
              </a:rPr>
              <a:t>at Farm</a:t>
            </a:r>
          </a:p>
        </p:txBody>
      </p:sp>
      <p:sp>
        <p:nvSpPr>
          <p:cNvPr id="15" name="Rounded Rectangle 14">
            <a:extLst>
              <a:ext uri="{FF2B5EF4-FFF2-40B4-BE49-F238E27FC236}">
                <a16:creationId xmlns:a16="http://schemas.microsoft.com/office/drawing/2014/main" id="{35B42315-E8EB-E143-A12D-2E1130AE7707}"/>
              </a:ext>
            </a:extLst>
          </p:cNvPr>
          <p:cNvSpPr/>
          <p:nvPr/>
        </p:nvSpPr>
        <p:spPr>
          <a:xfrm>
            <a:off x="4284430" y="5725237"/>
            <a:ext cx="1689415" cy="9144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 Processing</a:t>
            </a:r>
          </a:p>
          <a:p>
            <a:pPr algn="ctr"/>
            <a:r>
              <a:rPr lang="en-US" dirty="0">
                <a:solidFill>
                  <a:srgbClr val="FF0000"/>
                </a:solidFill>
              </a:rPr>
              <a:t>&amp; </a:t>
            </a:r>
            <a:br>
              <a:rPr lang="en-US" dirty="0">
                <a:solidFill>
                  <a:srgbClr val="FF0000"/>
                </a:solidFill>
              </a:rPr>
            </a:br>
            <a:r>
              <a:rPr lang="en-US" dirty="0">
                <a:solidFill>
                  <a:srgbClr val="FF0000"/>
                </a:solidFill>
              </a:rPr>
              <a:t>Packaging</a:t>
            </a:r>
          </a:p>
        </p:txBody>
      </p:sp>
      <p:sp>
        <p:nvSpPr>
          <p:cNvPr id="16" name="Rounded Rectangle 15">
            <a:extLst>
              <a:ext uri="{FF2B5EF4-FFF2-40B4-BE49-F238E27FC236}">
                <a16:creationId xmlns:a16="http://schemas.microsoft.com/office/drawing/2014/main" id="{86093D4B-E3CF-DB48-98A2-1BE76E7C8668}"/>
              </a:ext>
            </a:extLst>
          </p:cNvPr>
          <p:cNvSpPr/>
          <p:nvPr/>
        </p:nvSpPr>
        <p:spPr>
          <a:xfrm>
            <a:off x="6434053" y="5009806"/>
            <a:ext cx="1732823" cy="71543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Transportation To Processing</a:t>
            </a:r>
          </a:p>
        </p:txBody>
      </p:sp>
      <p:sp>
        <p:nvSpPr>
          <p:cNvPr id="17" name="Rounded Rectangle 16">
            <a:extLst>
              <a:ext uri="{FF2B5EF4-FFF2-40B4-BE49-F238E27FC236}">
                <a16:creationId xmlns:a16="http://schemas.microsoft.com/office/drawing/2014/main" id="{8B6DBD5E-824F-7041-963C-CC50BFA66A13}"/>
              </a:ext>
            </a:extLst>
          </p:cNvPr>
          <p:cNvSpPr/>
          <p:nvPr/>
        </p:nvSpPr>
        <p:spPr>
          <a:xfrm>
            <a:off x="1647291" y="5725237"/>
            <a:ext cx="1732823" cy="670497"/>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Transportation</a:t>
            </a:r>
          </a:p>
          <a:p>
            <a:pPr algn="ctr"/>
            <a:r>
              <a:rPr lang="en-US" dirty="0">
                <a:solidFill>
                  <a:srgbClr val="FF0000"/>
                </a:solidFill>
              </a:rPr>
              <a:t>To Retail</a:t>
            </a:r>
          </a:p>
        </p:txBody>
      </p:sp>
      <p:sp>
        <p:nvSpPr>
          <p:cNvPr id="18" name="Rounded Rectangle 17">
            <a:extLst>
              <a:ext uri="{FF2B5EF4-FFF2-40B4-BE49-F238E27FC236}">
                <a16:creationId xmlns:a16="http://schemas.microsoft.com/office/drawing/2014/main" id="{0AFA9911-5EF9-7D4A-9779-57E23F53D345}"/>
              </a:ext>
            </a:extLst>
          </p:cNvPr>
          <p:cNvSpPr/>
          <p:nvPr/>
        </p:nvSpPr>
        <p:spPr>
          <a:xfrm>
            <a:off x="5973845" y="2136492"/>
            <a:ext cx="1746983" cy="945707"/>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rgbClr val="FF0000"/>
                </a:solidFill>
              </a:rPr>
              <a:t>Upstream of Farm Products</a:t>
            </a:r>
          </a:p>
        </p:txBody>
      </p:sp>
      <p:sp>
        <p:nvSpPr>
          <p:cNvPr id="19" name="Rounded Rectangle 18">
            <a:extLst>
              <a:ext uri="{FF2B5EF4-FFF2-40B4-BE49-F238E27FC236}">
                <a16:creationId xmlns:a16="http://schemas.microsoft.com/office/drawing/2014/main" id="{5CA14572-D9C1-B845-A928-298DE5E875D7}"/>
              </a:ext>
            </a:extLst>
          </p:cNvPr>
          <p:cNvSpPr/>
          <p:nvPr/>
        </p:nvSpPr>
        <p:spPr>
          <a:xfrm>
            <a:off x="326174" y="4624703"/>
            <a:ext cx="1732823" cy="9144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rgbClr val="FF0000"/>
                </a:solidFill>
              </a:rPr>
              <a:t>Retail</a:t>
            </a:r>
          </a:p>
        </p:txBody>
      </p:sp>
      <p:sp>
        <p:nvSpPr>
          <p:cNvPr id="20" name="Rounded Rectangle 19">
            <a:extLst>
              <a:ext uri="{FF2B5EF4-FFF2-40B4-BE49-F238E27FC236}">
                <a16:creationId xmlns:a16="http://schemas.microsoft.com/office/drawing/2014/main" id="{D7A9C117-0A17-214D-8D9F-B1502FFF54A4}"/>
              </a:ext>
            </a:extLst>
          </p:cNvPr>
          <p:cNvSpPr/>
          <p:nvPr/>
        </p:nvSpPr>
        <p:spPr>
          <a:xfrm>
            <a:off x="1431787" y="2266057"/>
            <a:ext cx="1732823" cy="9144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Cooking &amp;</a:t>
            </a:r>
          </a:p>
          <a:p>
            <a:pPr algn="ctr"/>
            <a:r>
              <a:rPr lang="en-US" dirty="0">
                <a:solidFill>
                  <a:srgbClr val="FF0000"/>
                </a:solidFill>
              </a:rPr>
              <a:t>Consumption</a:t>
            </a:r>
          </a:p>
        </p:txBody>
      </p:sp>
      <p:sp>
        <p:nvSpPr>
          <p:cNvPr id="21" name="Rounded Rectangle 20">
            <a:extLst>
              <a:ext uri="{FF2B5EF4-FFF2-40B4-BE49-F238E27FC236}">
                <a16:creationId xmlns:a16="http://schemas.microsoft.com/office/drawing/2014/main" id="{0A6ACC75-B94B-BA47-B7B6-4ADAA7427A9C}"/>
              </a:ext>
            </a:extLst>
          </p:cNvPr>
          <p:cNvSpPr/>
          <p:nvPr/>
        </p:nvSpPr>
        <p:spPr>
          <a:xfrm>
            <a:off x="565376" y="3496918"/>
            <a:ext cx="1732823" cy="746375"/>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Transportation</a:t>
            </a:r>
          </a:p>
          <a:p>
            <a:pPr algn="ctr"/>
            <a:r>
              <a:rPr lang="en-US" dirty="0">
                <a:solidFill>
                  <a:srgbClr val="FF0000"/>
                </a:solidFill>
              </a:rPr>
              <a:t>To Household</a:t>
            </a:r>
          </a:p>
        </p:txBody>
      </p:sp>
    </p:spTree>
    <p:extLst>
      <p:ext uri="{BB962C8B-B14F-4D97-AF65-F5344CB8AC3E}">
        <p14:creationId xmlns:p14="http://schemas.microsoft.com/office/powerpoint/2010/main" val="35656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125D74E-6F57-8741-8FF8-8E8540B35713}"/>
              </a:ext>
            </a:extLst>
          </p:cNvPr>
          <p:cNvPicPr>
            <a:picLocks noChangeAspect="1"/>
          </p:cNvPicPr>
          <p:nvPr/>
        </p:nvPicPr>
        <p:blipFill>
          <a:blip r:embed="rId3"/>
          <a:stretch>
            <a:fillRect/>
          </a:stretch>
        </p:blipFill>
        <p:spPr>
          <a:xfrm rot="4385850">
            <a:off x="2347518" y="3199529"/>
            <a:ext cx="1387595" cy="920245"/>
          </a:xfrm>
          <a:prstGeom prst="rect">
            <a:avLst/>
          </a:prstGeom>
        </p:spPr>
      </p:pic>
      <p:sp>
        <p:nvSpPr>
          <p:cNvPr id="2" name="Title 1">
            <a:extLst>
              <a:ext uri="{FF2B5EF4-FFF2-40B4-BE49-F238E27FC236}">
                <a16:creationId xmlns:a16="http://schemas.microsoft.com/office/drawing/2014/main" id="{DB0FB949-B656-034E-9BD5-AD3273A4AC68}"/>
              </a:ext>
            </a:extLst>
          </p:cNvPr>
          <p:cNvSpPr>
            <a:spLocks noGrp="1"/>
          </p:cNvSpPr>
          <p:nvPr>
            <p:ph type="title"/>
          </p:nvPr>
        </p:nvSpPr>
        <p:spPr>
          <a:xfrm>
            <a:off x="424546" y="232106"/>
            <a:ext cx="8229600" cy="1143000"/>
          </a:xfrm>
        </p:spPr>
        <p:txBody>
          <a:bodyPr>
            <a:normAutofit/>
          </a:bodyPr>
          <a:lstStyle/>
          <a:p>
            <a:r>
              <a:rPr lang="en-US" dirty="0"/>
              <a:t>Research Questions</a:t>
            </a:r>
          </a:p>
        </p:txBody>
      </p:sp>
      <p:sp>
        <p:nvSpPr>
          <p:cNvPr id="3" name="Content Placeholder 2">
            <a:extLst>
              <a:ext uri="{FF2B5EF4-FFF2-40B4-BE49-F238E27FC236}">
                <a16:creationId xmlns:a16="http://schemas.microsoft.com/office/drawing/2014/main" id="{7E3AA774-8358-B240-89D3-4A55A6251D2E}"/>
              </a:ext>
            </a:extLst>
          </p:cNvPr>
          <p:cNvSpPr>
            <a:spLocks noGrp="1"/>
          </p:cNvSpPr>
          <p:nvPr>
            <p:ph idx="1"/>
          </p:nvPr>
        </p:nvSpPr>
        <p:spPr>
          <a:xfrm>
            <a:off x="158624" y="1933831"/>
            <a:ext cx="8761444" cy="4671511"/>
          </a:xfrm>
        </p:spPr>
        <p:txBody>
          <a:bodyPr>
            <a:normAutofit/>
          </a:bodyPr>
          <a:lstStyle/>
          <a:p>
            <a:pPr marL="0" indent="0" algn="ctr">
              <a:buNone/>
            </a:pPr>
            <a:r>
              <a:rPr lang="en-US" sz="3600" dirty="0"/>
              <a:t>What is the CF of dietary patterns in Ontario?</a:t>
            </a:r>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r>
              <a:rPr lang="en-US" sz="3600" dirty="0"/>
              <a:t>How is this changing in the last 10-years? </a:t>
            </a:r>
          </a:p>
        </p:txBody>
      </p:sp>
      <p:grpSp>
        <p:nvGrpSpPr>
          <p:cNvPr id="4" name="Group 3">
            <a:extLst>
              <a:ext uri="{FF2B5EF4-FFF2-40B4-BE49-F238E27FC236}">
                <a16:creationId xmlns:a16="http://schemas.microsoft.com/office/drawing/2014/main" id="{C34F5666-A4DB-1A46-8567-E70033CF6F26}"/>
              </a:ext>
            </a:extLst>
          </p:cNvPr>
          <p:cNvGrpSpPr/>
          <p:nvPr/>
        </p:nvGrpSpPr>
        <p:grpSpPr>
          <a:xfrm>
            <a:off x="3450267" y="2664407"/>
            <a:ext cx="3459568" cy="2246769"/>
            <a:chOff x="3486125" y="2610620"/>
            <a:chExt cx="3459568" cy="2246769"/>
          </a:xfrm>
        </p:grpSpPr>
        <p:sp>
          <p:nvSpPr>
            <p:cNvPr id="13" name="TextBox 12">
              <a:extLst>
                <a:ext uri="{FF2B5EF4-FFF2-40B4-BE49-F238E27FC236}">
                  <a16:creationId xmlns:a16="http://schemas.microsoft.com/office/drawing/2014/main" id="{945A367B-366B-D946-A1A5-47A79476099E}"/>
                </a:ext>
              </a:extLst>
            </p:cNvPr>
            <p:cNvSpPr txBox="1"/>
            <p:nvPr/>
          </p:nvSpPr>
          <p:spPr>
            <a:xfrm rot="1340634">
              <a:off x="5501350" y="2610620"/>
              <a:ext cx="1444343" cy="2246769"/>
            </a:xfrm>
            <a:prstGeom prst="rect">
              <a:avLst/>
            </a:prstGeom>
            <a:noFill/>
            <a:effectLst/>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1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pic>
          <p:nvPicPr>
            <p:cNvPr id="15" name="Picture 11">
              <a:extLst>
                <a:ext uri="{FF2B5EF4-FFF2-40B4-BE49-F238E27FC236}">
                  <a16:creationId xmlns:a16="http://schemas.microsoft.com/office/drawing/2014/main" id="{928DF31C-7D31-1B4C-BF56-239840636CFA}"/>
                </a:ext>
              </a:extLst>
            </p:cNvPr>
            <p:cNvPicPr>
              <a:picLocks noChangeAspect="1"/>
            </p:cNvPicPr>
            <p:nvPr/>
          </p:nvPicPr>
          <p:blipFill>
            <a:blip r:embed="rId4">
              <a:extLst>
                <a:ext uri="{28A0092B-C50C-407E-A947-70E740481C1C}">
                  <a14:useLocalDpi xmlns:a14="http://schemas.microsoft.com/office/drawing/2010/main" val="0"/>
                </a:ext>
              </a:extLst>
            </a:blip>
            <a:srcRect l="17455" r="11093"/>
            <a:stretch>
              <a:fillRect/>
            </a:stretch>
          </p:blipFill>
          <p:spPr bwMode="auto">
            <a:xfrm>
              <a:off x="3486125" y="2880860"/>
              <a:ext cx="2106442" cy="15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8655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5" descr="E:\Dropbox\Thesis\3 - Defense\Illustrations\Fruits-and-Vegetables-HD-Wallpape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8785" y="4662569"/>
            <a:ext cx="2415604" cy="158775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E:\Dropbox\Thesis\3 - Defense\Illustrations\gezon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3550" y="4606586"/>
            <a:ext cx="1807089" cy="164373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9" descr="E:\Dropbox\Thesis\3 - Defense\Illustrations\lc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76003" y="4915288"/>
            <a:ext cx="1242988" cy="1244741"/>
          </a:xfrm>
          <a:prstGeom prst="rect">
            <a:avLst/>
          </a:prstGeom>
          <a:noFill/>
          <a:extLst>
            <a:ext uri="{909E8E84-426E-40DD-AFC4-6F175D3DCCD1}">
              <a14:hiddenFill xmlns:a14="http://schemas.microsoft.com/office/drawing/2010/main">
                <a:solidFill>
                  <a:srgbClr val="FFFFFF"/>
                </a:solidFill>
              </a14:hiddenFill>
            </a:ext>
          </a:extLst>
        </p:spPr>
      </p:pic>
      <p:sp>
        <p:nvSpPr>
          <p:cNvPr id="22" name="Right Arrow 21"/>
          <p:cNvSpPr/>
          <p:nvPr/>
        </p:nvSpPr>
        <p:spPr>
          <a:xfrm>
            <a:off x="2995980" y="2689090"/>
            <a:ext cx="517056" cy="273806"/>
          </a:xfrm>
          <a:prstGeom prst="righ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3" name="Right Arrow 22"/>
          <p:cNvSpPr/>
          <p:nvPr/>
        </p:nvSpPr>
        <p:spPr>
          <a:xfrm>
            <a:off x="5701255" y="2708140"/>
            <a:ext cx="517056" cy="273806"/>
          </a:xfrm>
          <a:prstGeom prst="right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7" name="TextBox 26"/>
          <p:cNvSpPr txBox="1"/>
          <p:nvPr/>
        </p:nvSpPr>
        <p:spPr>
          <a:xfrm>
            <a:off x="-114300" y="2177917"/>
            <a:ext cx="3434921" cy="1565173"/>
          </a:xfrm>
          <a:prstGeom prst="rect">
            <a:avLst/>
          </a:prstGeom>
          <a:noFill/>
          <a:ln>
            <a:noFill/>
          </a:ln>
        </p:spPr>
        <p:txBody>
          <a:bodyPr wrap="square" lIns="86996" tIns="43498" rIns="86996" bIns="43498" rtlCol="0">
            <a:spAutoFit/>
          </a:bodyPr>
          <a:lstStyle/>
          <a:p>
            <a:pPr algn="ctr"/>
            <a:r>
              <a:rPr lang="en-US" sz="2400" dirty="0"/>
              <a:t>Analyze food consumption </a:t>
            </a:r>
          </a:p>
          <a:p>
            <a:pPr algn="ctr"/>
            <a:r>
              <a:rPr lang="en-US" sz="2400" dirty="0"/>
              <a:t>&amp; </a:t>
            </a:r>
          </a:p>
          <a:p>
            <a:pPr algn="ctr"/>
            <a:r>
              <a:rPr lang="en-US" sz="2400" dirty="0"/>
              <a:t>identify dietary patterns</a:t>
            </a:r>
            <a:endParaRPr lang="en-US" sz="2400" dirty="0">
              <a:solidFill>
                <a:schemeClr val="bg1"/>
              </a:solidFill>
            </a:endParaRPr>
          </a:p>
        </p:txBody>
      </p:sp>
      <p:sp>
        <p:nvSpPr>
          <p:cNvPr id="28" name="TextBox 27"/>
          <p:cNvSpPr txBox="1"/>
          <p:nvPr/>
        </p:nvSpPr>
        <p:spPr>
          <a:xfrm>
            <a:off x="3665669" y="2384025"/>
            <a:ext cx="2013406" cy="1195841"/>
          </a:xfrm>
          <a:prstGeom prst="rect">
            <a:avLst/>
          </a:prstGeom>
          <a:noFill/>
          <a:ln>
            <a:noFill/>
          </a:ln>
        </p:spPr>
        <p:txBody>
          <a:bodyPr wrap="square" lIns="86996" tIns="43498" rIns="86996" bIns="43498" rtlCol="0">
            <a:spAutoFit/>
          </a:bodyPr>
          <a:lstStyle/>
          <a:p>
            <a:pPr algn="ctr"/>
            <a:r>
              <a:rPr lang="en-US" sz="2400" dirty="0"/>
              <a:t>Formulate 2015 annual food baskets</a:t>
            </a:r>
            <a:endParaRPr lang="en-US" sz="2400" dirty="0">
              <a:solidFill>
                <a:schemeClr val="bg1"/>
              </a:solidFill>
            </a:endParaRPr>
          </a:p>
        </p:txBody>
      </p:sp>
      <p:sp>
        <p:nvSpPr>
          <p:cNvPr id="29" name="TextBox 28"/>
          <p:cNvSpPr txBox="1"/>
          <p:nvPr/>
        </p:nvSpPr>
        <p:spPr>
          <a:xfrm>
            <a:off x="6044389" y="2158008"/>
            <a:ext cx="3122963" cy="1934505"/>
          </a:xfrm>
          <a:prstGeom prst="rect">
            <a:avLst/>
          </a:prstGeom>
          <a:noFill/>
          <a:ln>
            <a:noFill/>
          </a:ln>
        </p:spPr>
        <p:txBody>
          <a:bodyPr wrap="square" lIns="86996" tIns="43498" rIns="86996" bIns="43498" rtlCol="0">
            <a:spAutoFit/>
          </a:bodyPr>
          <a:lstStyle/>
          <a:p>
            <a:pPr algn="ctr"/>
            <a:r>
              <a:rPr lang="en-US" sz="2400" dirty="0"/>
              <a:t>Quantify 2015 CF of each food basket</a:t>
            </a:r>
          </a:p>
          <a:p>
            <a:pPr algn="ctr"/>
            <a:r>
              <a:rPr lang="en-US" sz="2400" dirty="0"/>
              <a:t>&amp; </a:t>
            </a:r>
          </a:p>
          <a:p>
            <a:pPr algn="ctr"/>
            <a:r>
              <a:rPr lang="en-US" sz="2400" dirty="0"/>
              <a:t>Compare with 2004 CF </a:t>
            </a:r>
          </a:p>
          <a:p>
            <a:pPr algn="ctr"/>
            <a:r>
              <a:rPr lang="en-US" sz="2400" dirty="0"/>
              <a:t>(</a:t>
            </a:r>
            <a:r>
              <a:rPr lang="en-US" sz="2400" dirty="0" err="1"/>
              <a:t>Veeramani</a:t>
            </a:r>
            <a:r>
              <a:rPr lang="en-US" sz="2400" dirty="0"/>
              <a:t>, 2017)   </a:t>
            </a:r>
            <a:endParaRPr lang="en-US" sz="2400" dirty="0">
              <a:solidFill>
                <a:schemeClr val="bg1"/>
              </a:solidFill>
            </a:endParaRPr>
          </a:p>
        </p:txBody>
      </p:sp>
      <p:grpSp>
        <p:nvGrpSpPr>
          <p:cNvPr id="2" name="Group 1">
            <a:extLst>
              <a:ext uri="{FF2B5EF4-FFF2-40B4-BE49-F238E27FC236}">
                <a16:creationId xmlns:a16="http://schemas.microsoft.com/office/drawing/2014/main" id="{9D2650CF-8605-9C46-8B64-0BA72491E5E1}"/>
              </a:ext>
            </a:extLst>
          </p:cNvPr>
          <p:cNvGrpSpPr/>
          <p:nvPr/>
        </p:nvGrpSpPr>
        <p:grpSpPr>
          <a:xfrm>
            <a:off x="6137701" y="199839"/>
            <a:ext cx="2973676" cy="1323439"/>
            <a:chOff x="5891778" y="357302"/>
            <a:chExt cx="3215046" cy="1616087"/>
          </a:xfrm>
        </p:grpSpPr>
        <p:pic>
          <p:nvPicPr>
            <p:cNvPr id="30" name="Picture 29">
              <a:extLst>
                <a:ext uri="{FF2B5EF4-FFF2-40B4-BE49-F238E27FC236}">
                  <a16:creationId xmlns:a16="http://schemas.microsoft.com/office/drawing/2014/main" id="{6869B702-FE4D-004B-87E3-F0125E0731A4}"/>
                </a:ext>
              </a:extLst>
            </p:cNvPr>
            <p:cNvPicPr>
              <a:picLocks noChangeAspect="1"/>
            </p:cNvPicPr>
            <p:nvPr/>
          </p:nvPicPr>
          <p:blipFill>
            <a:blip r:embed="rId6"/>
            <a:stretch>
              <a:fillRect/>
            </a:stretch>
          </p:blipFill>
          <p:spPr>
            <a:xfrm rot="4385850">
              <a:off x="5660192" y="744386"/>
              <a:ext cx="1030834" cy="567662"/>
            </a:xfrm>
            <a:prstGeom prst="rect">
              <a:avLst/>
            </a:prstGeom>
          </p:spPr>
        </p:pic>
        <p:grpSp>
          <p:nvGrpSpPr>
            <p:cNvPr id="15" name="Group 14">
              <a:extLst>
                <a:ext uri="{FF2B5EF4-FFF2-40B4-BE49-F238E27FC236}">
                  <a16:creationId xmlns:a16="http://schemas.microsoft.com/office/drawing/2014/main" id="{41101BD4-F2D0-DB42-BED9-AC7CCA29C6E9}"/>
                </a:ext>
              </a:extLst>
            </p:cNvPr>
            <p:cNvGrpSpPr/>
            <p:nvPr/>
          </p:nvGrpSpPr>
          <p:grpSpPr>
            <a:xfrm>
              <a:off x="6478980" y="357302"/>
              <a:ext cx="2627844" cy="1616087"/>
              <a:chOff x="3585750" y="2755622"/>
              <a:chExt cx="3284295" cy="2137607"/>
            </a:xfrm>
          </p:grpSpPr>
          <p:sp>
            <p:nvSpPr>
              <p:cNvPr id="18" name="TextBox 17">
                <a:extLst>
                  <a:ext uri="{FF2B5EF4-FFF2-40B4-BE49-F238E27FC236}">
                    <a16:creationId xmlns:a16="http://schemas.microsoft.com/office/drawing/2014/main" id="{3C16EEC1-5316-B245-A5D7-80376293D752}"/>
                  </a:ext>
                </a:extLst>
              </p:cNvPr>
              <p:cNvSpPr txBox="1"/>
              <p:nvPr/>
            </p:nvSpPr>
            <p:spPr>
              <a:xfrm rot="1340634">
                <a:off x="5425703" y="2755622"/>
                <a:ext cx="1444342" cy="2137607"/>
              </a:xfrm>
              <a:prstGeom prst="rect">
                <a:avLst/>
              </a:prstGeom>
              <a:noFill/>
              <a:effectLst/>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pic>
            <p:nvPicPr>
              <p:cNvPr id="24" name="Picture 11">
                <a:extLst>
                  <a:ext uri="{FF2B5EF4-FFF2-40B4-BE49-F238E27FC236}">
                    <a16:creationId xmlns:a16="http://schemas.microsoft.com/office/drawing/2014/main" id="{A8B00564-CEF4-BD46-AB89-85B69F32E11C}"/>
                  </a:ext>
                </a:extLst>
              </p:cNvPr>
              <p:cNvPicPr>
                <a:picLocks noChangeAspect="1"/>
              </p:cNvPicPr>
              <p:nvPr/>
            </p:nvPicPr>
            <p:blipFill>
              <a:blip r:embed="rId7">
                <a:extLst>
                  <a:ext uri="{28A0092B-C50C-407E-A947-70E740481C1C}">
                    <a14:useLocalDpi xmlns:a14="http://schemas.microsoft.com/office/drawing/2010/main" val="0"/>
                  </a:ext>
                </a:extLst>
              </a:blip>
              <a:srcRect l="17455" r="11093"/>
              <a:stretch>
                <a:fillRect/>
              </a:stretch>
            </p:blipFill>
            <p:spPr bwMode="auto">
              <a:xfrm>
                <a:off x="3585750" y="2880861"/>
                <a:ext cx="2006817" cy="15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6" name="Title 1">
            <a:extLst>
              <a:ext uri="{FF2B5EF4-FFF2-40B4-BE49-F238E27FC236}">
                <a16:creationId xmlns:a16="http://schemas.microsoft.com/office/drawing/2014/main" id="{0B158B2F-2F7A-814B-B30E-80448A672CF6}"/>
              </a:ext>
            </a:extLst>
          </p:cNvPr>
          <p:cNvSpPr txBox="1">
            <a:spLocks/>
          </p:cNvSpPr>
          <p:nvPr/>
        </p:nvSpPr>
        <p:spPr>
          <a:xfrm>
            <a:off x="149289" y="312154"/>
            <a:ext cx="8229600" cy="1143000"/>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a:t>Methodology</a:t>
            </a:r>
          </a:p>
        </p:txBody>
      </p:sp>
      <p:sp>
        <p:nvSpPr>
          <p:cNvPr id="4" name="TextBox 3">
            <a:extLst>
              <a:ext uri="{FF2B5EF4-FFF2-40B4-BE49-F238E27FC236}">
                <a16:creationId xmlns:a16="http://schemas.microsoft.com/office/drawing/2014/main" id="{858CD8A5-23A2-C544-8878-5A21BEA28D20}"/>
              </a:ext>
            </a:extLst>
          </p:cNvPr>
          <p:cNvSpPr txBox="1"/>
          <p:nvPr/>
        </p:nvSpPr>
        <p:spPr>
          <a:xfrm>
            <a:off x="-55984" y="4233638"/>
            <a:ext cx="2018133" cy="2308324"/>
          </a:xfrm>
          <a:prstGeom prst="rect">
            <a:avLst/>
          </a:prstGeom>
          <a:noFill/>
        </p:spPr>
        <p:txBody>
          <a:bodyPr wrap="square" rtlCol="0">
            <a:spAutoFit/>
          </a:bodyPr>
          <a:lstStyle/>
          <a:p>
            <a:pPr algn="ctr"/>
            <a:r>
              <a:rPr lang="en-US" sz="2400" b="1" dirty="0">
                <a:solidFill>
                  <a:srgbClr val="FF0000"/>
                </a:solidFill>
              </a:rPr>
              <a:t>2004 &amp; 2015</a:t>
            </a:r>
          </a:p>
          <a:p>
            <a:pPr algn="ctr"/>
            <a:r>
              <a:rPr lang="en-US" sz="2400" b="1" dirty="0">
                <a:solidFill>
                  <a:srgbClr val="FF0000"/>
                </a:solidFill>
              </a:rPr>
              <a:t>Canadian </a:t>
            </a:r>
          </a:p>
          <a:p>
            <a:pPr algn="ctr"/>
            <a:r>
              <a:rPr lang="en-US" sz="2400" b="1" dirty="0">
                <a:solidFill>
                  <a:srgbClr val="FF0000"/>
                </a:solidFill>
              </a:rPr>
              <a:t>Community </a:t>
            </a:r>
          </a:p>
          <a:p>
            <a:pPr algn="ctr"/>
            <a:r>
              <a:rPr lang="en-US" sz="2400" b="1" dirty="0">
                <a:solidFill>
                  <a:srgbClr val="FF0000"/>
                </a:solidFill>
              </a:rPr>
              <a:t>Health </a:t>
            </a:r>
          </a:p>
          <a:p>
            <a:pPr algn="ctr"/>
            <a:r>
              <a:rPr lang="en-US" sz="2400" b="1" dirty="0">
                <a:solidFill>
                  <a:srgbClr val="FF0000"/>
                </a:solidFill>
              </a:rPr>
              <a:t>Survey</a:t>
            </a:r>
          </a:p>
          <a:p>
            <a:pPr algn="ctr"/>
            <a:endParaRPr lang="en-US" sz="2400" b="1" dirty="0">
              <a:solidFill>
                <a:srgbClr val="FF0000"/>
              </a:solidFill>
            </a:endParaRPr>
          </a:p>
        </p:txBody>
      </p:sp>
      <p:pic>
        <p:nvPicPr>
          <p:cNvPr id="31" name="Picture 30">
            <a:extLst>
              <a:ext uri="{FF2B5EF4-FFF2-40B4-BE49-F238E27FC236}">
                <a16:creationId xmlns:a16="http://schemas.microsoft.com/office/drawing/2014/main" id="{306D371C-FB29-DA48-831A-8BCE0376FFBC}"/>
              </a:ext>
            </a:extLst>
          </p:cNvPr>
          <p:cNvPicPr>
            <a:picLocks noChangeAspect="1"/>
          </p:cNvPicPr>
          <p:nvPr/>
        </p:nvPicPr>
        <p:blipFill>
          <a:blip r:embed="rId6"/>
          <a:stretch>
            <a:fillRect/>
          </a:stretch>
        </p:blipFill>
        <p:spPr>
          <a:xfrm rot="4385850">
            <a:off x="7546209" y="4935910"/>
            <a:ext cx="1597066" cy="1059165"/>
          </a:xfrm>
          <a:prstGeom prst="rect">
            <a:avLst/>
          </a:prstGeom>
        </p:spPr>
      </p:pic>
    </p:spTree>
    <p:extLst>
      <p:ext uri="{BB962C8B-B14F-4D97-AF65-F5344CB8AC3E}">
        <p14:creationId xmlns:p14="http://schemas.microsoft.com/office/powerpoint/2010/main" val="159477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7B06FE72-C1DB-2D4B-806F-4C644F17F22D}"/>
              </a:ext>
            </a:extLst>
          </p:cNvPr>
          <p:cNvSpPr>
            <a:spLocks noGrp="1"/>
          </p:cNvSpPr>
          <p:nvPr>
            <p:ph type="title"/>
          </p:nvPr>
        </p:nvSpPr>
        <p:spPr>
          <a:xfrm>
            <a:off x="0" y="34945"/>
            <a:ext cx="9079127" cy="643646"/>
          </a:xfrm>
        </p:spPr>
        <p:txBody>
          <a:bodyPr>
            <a:noAutofit/>
          </a:bodyPr>
          <a:lstStyle/>
          <a:p>
            <a:pPr algn="l"/>
            <a:r>
              <a:rPr lang="en-US" sz="3600" dirty="0"/>
              <a:t>10-Year Trend of Ontario Food Consumption</a:t>
            </a:r>
          </a:p>
        </p:txBody>
      </p:sp>
      <p:pic>
        <p:nvPicPr>
          <p:cNvPr id="3" name="Picture 2">
            <a:extLst>
              <a:ext uri="{FF2B5EF4-FFF2-40B4-BE49-F238E27FC236}">
                <a16:creationId xmlns:a16="http://schemas.microsoft.com/office/drawing/2014/main" id="{CF82398F-5131-BB48-A8D9-B490086A958C}"/>
              </a:ext>
            </a:extLst>
          </p:cNvPr>
          <p:cNvPicPr>
            <a:picLocks noChangeAspect="1"/>
          </p:cNvPicPr>
          <p:nvPr/>
        </p:nvPicPr>
        <p:blipFill>
          <a:blip r:embed="rId3"/>
          <a:stretch>
            <a:fillRect/>
          </a:stretch>
        </p:blipFill>
        <p:spPr>
          <a:xfrm>
            <a:off x="122959" y="678591"/>
            <a:ext cx="3393125" cy="6046787"/>
          </a:xfrm>
          <a:prstGeom prst="rect">
            <a:avLst/>
          </a:prstGeom>
        </p:spPr>
      </p:pic>
      <p:sp>
        <p:nvSpPr>
          <p:cNvPr id="29" name="Content Placeholder 2">
            <a:extLst>
              <a:ext uri="{FF2B5EF4-FFF2-40B4-BE49-F238E27FC236}">
                <a16:creationId xmlns:a16="http://schemas.microsoft.com/office/drawing/2014/main" id="{C9D8E22D-DCBA-7140-B4E2-C432A402720B}"/>
              </a:ext>
            </a:extLst>
          </p:cNvPr>
          <p:cNvSpPr>
            <a:spLocks noGrp="1"/>
          </p:cNvSpPr>
          <p:nvPr>
            <p:ph idx="1"/>
          </p:nvPr>
        </p:nvSpPr>
        <p:spPr>
          <a:xfrm>
            <a:off x="3913414" y="1324640"/>
            <a:ext cx="5225143" cy="641406"/>
          </a:xfrm>
        </p:spPr>
        <p:txBody>
          <a:bodyPr>
            <a:normAutofit fontScale="77500" lnSpcReduction="20000"/>
          </a:bodyPr>
          <a:lstStyle/>
          <a:p>
            <a:pPr marL="0" indent="0">
              <a:buNone/>
            </a:pPr>
            <a:r>
              <a:rPr lang="en-US" dirty="0"/>
              <a:t>16% in total food consumption weight</a:t>
            </a:r>
          </a:p>
        </p:txBody>
      </p:sp>
      <p:sp>
        <p:nvSpPr>
          <p:cNvPr id="4" name="Down Arrow 3">
            <a:extLst>
              <a:ext uri="{FF2B5EF4-FFF2-40B4-BE49-F238E27FC236}">
                <a16:creationId xmlns:a16="http://schemas.microsoft.com/office/drawing/2014/main" id="{D375B0EC-ED6F-5F4F-9C53-A59B86A2C410}"/>
              </a:ext>
            </a:extLst>
          </p:cNvPr>
          <p:cNvSpPr/>
          <p:nvPr/>
        </p:nvSpPr>
        <p:spPr>
          <a:xfrm>
            <a:off x="3633495" y="1256921"/>
            <a:ext cx="335902" cy="615820"/>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07B212B-9B95-6046-A424-68D592D6F8EE}"/>
              </a:ext>
            </a:extLst>
          </p:cNvPr>
          <p:cNvSpPr/>
          <p:nvPr/>
        </p:nvSpPr>
        <p:spPr>
          <a:xfrm>
            <a:off x="2401855" y="1266254"/>
            <a:ext cx="914400" cy="30128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4848D53-23B1-EA41-A459-58B486150F5F}"/>
              </a:ext>
            </a:extLst>
          </p:cNvPr>
          <p:cNvSpPr/>
          <p:nvPr/>
        </p:nvSpPr>
        <p:spPr>
          <a:xfrm>
            <a:off x="2386306" y="1940767"/>
            <a:ext cx="914400" cy="208377"/>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53D3BC5-EF2E-E348-8FA6-4AD456D5AF33}"/>
              </a:ext>
            </a:extLst>
          </p:cNvPr>
          <p:cNvSpPr/>
          <p:nvPr/>
        </p:nvSpPr>
        <p:spPr>
          <a:xfrm>
            <a:off x="2384359" y="5728995"/>
            <a:ext cx="914400" cy="22393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FA57743A-69A6-A348-A81D-B50EC7D7BD90}"/>
              </a:ext>
            </a:extLst>
          </p:cNvPr>
          <p:cNvSpPr txBox="1">
            <a:spLocks/>
          </p:cNvSpPr>
          <p:nvPr/>
        </p:nvSpPr>
        <p:spPr>
          <a:xfrm>
            <a:off x="3628052" y="2913259"/>
            <a:ext cx="5510505" cy="641406"/>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Shift from Red Meat </a:t>
            </a:r>
            <a:r>
              <a:rPr lang="en-US" dirty="0">
                <a:sym typeface="Wingdings" pitchFamily="2" charset="2"/>
              </a:rPr>
              <a:t> Poultry &amp; Fish</a:t>
            </a:r>
            <a:endParaRPr lang="en-US" dirty="0"/>
          </a:p>
        </p:txBody>
      </p:sp>
      <p:sp>
        <p:nvSpPr>
          <p:cNvPr id="13" name="Oval 12">
            <a:extLst>
              <a:ext uri="{FF2B5EF4-FFF2-40B4-BE49-F238E27FC236}">
                <a16:creationId xmlns:a16="http://schemas.microsoft.com/office/drawing/2014/main" id="{8DFD8168-56B3-C041-83EA-54D12DBC146C}"/>
              </a:ext>
            </a:extLst>
          </p:cNvPr>
          <p:cNvSpPr/>
          <p:nvPr/>
        </p:nvSpPr>
        <p:spPr>
          <a:xfrm>
            <a:off x="2384359" y="2773735"/>
            <a:ext cx="914400" cy="571844"/>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FDCADEE-2A12-574F-93FC-720D0E6E5AEE}"/>
              </a:ext>
            </a:extLst>
          </p:cNvPr>
          <p:cNvSpPr/>
          <p:nvPr/>
        </p:nvSpPr>
        <p:spPr>
          <a:xfrm>
            <a:off x="2383194" y="3392659"/>
            <a:ext cx="914400" cy="39556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775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2" presetClass="exit" presetSubtype="4" fill="hold" grpId="1" nodeType="clickEffect">
                                  <p:stCondLst>
                                    <p:cond delay="0"/>
                                  </p:stCondLst>
                                  <p:childTnLst>
                                    <p:anim calcmode="lin" valueType="num">
                                      <p:cBhvr additive="base">
                                        <p:cTn id="20" dur="500"/>
                                        <p:tgtEl>
                                          <p:spTgt spid="11"/>
                                        </p:tgtEl>
                                        <p:attrNameLst>
                                          <p:attrName>ppt_y</p:attrName>
                                        </p:attrNameLst>
                                      </p:cBhvr>
                                      <p:tavLst>
                                        <p:tav tm="0">
                                          <p:val>
                                            <p:strVal val="#ppt_y"/>
                                          </p:val>
                                        </p:tav>
                                        <p:tav tm="100000">
                                          <p:val>
                                            <p:strVal val="#ppt_y+#ppt_h*1.125000"/>
                                          </p:val>
                                        </p:tav>
                                      </p:tavLst>
                                    </p:anim>
                                    <p:animEffect transition="out" filter="wipe(down)">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par>
                                <p:cTn id="23" presetID="12" presetClass="exit" presetSubtype="4" fill="hold" grpId="1" nodeType="withEffect">
                                  <p:stCondLst>
                                    <p:cond delay="0"/>
                                  </p:stCondLst>
                                  <p:childTnLst>
                                    <p:anim calcmode="lin" valueType="num">
                                      <p:cBhvr additive="base">
                                        <p:cTn id="24" dur="500"/>
                                        <p:tgtEl>
                                          <p:spTgt spid="10"/>
                                        </p:tgtEl>
                                        <p:attrNameLst>
                                          <p:attrName>ppt_y</p:attrName>
                                        </p:attrNameLst>
                                      </p:cBhvr>
                                      <p:tavLst>
                                        <p:tav tm="0">
                                          <p:val>
                                            <p:strVal val="#ppt_y"/>
                                          </p:val>
                                        </p:tav>
                                        <p:tav tm="100000">
                                          <p:val>
                                            <p:strVal val="#ppt_y+#ppt_h*1.125000"/>
                                          </p:val>
                                        </p:tav>
                                      </p:tavLst>
                                    </p:anim>
                                    <p:animEffect transition="out" filter="wipe(down)">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par>
                                <p:cTn id="27" presetID="12" presetClass="exit" presetSubtype="4" fill="hold" grpId="1" nodeType="withEffect">
                                  <p:stCondLst>
                                    <p:cond delay="0"/>
                                  </p:stCondLst>
                                  <p:childTnLst>
                                    <p:anim calcmode="lin" valueType="num">
                                      <p:cBhvr additive="base">
                                        <p:cTn id="28" dur="500"/>
                                        <p:tgtEl>
                                          <p:spTgt spid="7"/>
                                        </p:tgtEl>
                                        <p:attrNameLst>
                                          <p:attrName>ppt_y</p:attrName>
                                        </p:attrNameLst>
                                      </p:cBhvr>
                                      <p:tavLst>
                                        <p:tav tm="0">
                                          <p:val>
                                            <p:strVal val="#ppt_y"/>
                                          </p:val>
                                        </p:tav>
                                        <p:tav tm="100000">
                                          <p:val>
                                            <p:strVal val="#ppt_y+#ppt_h*1.125000"/>
                                          </p:val>
                                        </p:tav>
                                      </p:tavLst>
                                    </p:anim>
                                    <p:animEffect transition="out" filter="wipe(down)">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2" presetClass="exit" presetSubtype="4" fill="hold" grpId="1" nodeType="clickEffect">
                                  <p:stCondLst>
                                    <p:cond delay="0"/>
                                  </p:stCondLst>
                                  <p:childTnLst>
                                    <p:anim calcmode="lin" valueType="num">
                                      <p:cBhvr additive="base">
                                        <p:cTn id="44" dur="500"/>
                                        <p:tgtEl>
                                          <p:spTgt spid="13"/>
                                        </p:tgtEl>
                                        <p:attrNameLst>
                                          <p:attrName>ppt_y</p:attrName>
                                        </p:attrNameLst>
                                      </p:cBhvr>
                                      <p:tavLst>
                                        <p:tav tm="0">
                                          <p:val>
                                            <p:strVal val="#ppt_y"/>
                                          </p:val>
                                        </p:tav>
                                        <p:tav tm="100000">
                                          <p:val>
                                            <p:strVal val="#ppt_y+#ppt_h*1.125000"/>
                                          </p:val>
                                        </p:tav>
                                      </p:tavLst>
                                    </p:anim>
                                    <p:animEffect transition="out" filter="wipe(down)">
                                      <p:cBhvr>
                                        <p:cTn id="45" dur="500"/>
                                        <p:tgtEl>
                                          <p:spTgt spid="13"/>
                                        </p:tgtEl>
                                      </p:cBhvr>
                                    </p:animEffect>
                                    <p:set>
                                      <p:cBhvr>
                                        <p:cTn id="46" dur="1" fill="hold">
                                          <p:stCondLst>
                                            <p:cond delay="499"/>
                                          </p:stCondLst>
                                        </p:cTn>
                                        <p:tgtEl>
                                          <p:spTgt spid="13"/>
                                        </p:tgtEl>
                                        <p:attrNameLst>
                                          <p:attrName>style.visibility</p:attrName>
                                        </p:attrNameLst>
                                      </p:cBhvr>
                                      <p:to>
                                        <p:strVal val="hidden"/>
                                      </p:to>
                                    </p:set>
                                  </p:childTnLst>
                                </p:cTn>
                              </p:par>
                              <p:par>
                                <p:cTn id="47" presetID="12" presetClass="exit" presetSubtype="4" fill="hold" grpId="1" nodeType="withEffect">
                                  <p:stCondLst>
                                    <p:cond delay="0"/>
                                  </p:stCondLst>
                                  <p:childTnLst>
                                    <p:anim calcmode="lin" valueType="num">
                                      <p:cBhvr additive="base">
                                        <p:cTn id="48" dur="500"/>
                                        <p:tgtEl>
                                          <p:spTgt spid="14"/>
                                        </p:tgtEl>
                                        <p:attrNameLst>
                                          <p:attrName>ppt_y</p:attrName>
                                        </p:attrNameLst>
                                      </p:cBhvr>
                                      <p:tavLst>
                                        <p:tav tm="0">
                                          <p:val>
                                            <p:strVal val="#ppt_y"/>
                                          </p:val>
                                        </p:tav>
                                        <p:tav tm="100000">
                                          <p:val>
                                            <p:strVal val="#ppt_y+#ppt_h*1.125000"/>
                                          </p:val>
                                        </p:tav>
                                      </p:tavLst>
                                    </p:anim>
                                    <p:animEffect transition="out" filter="wipe(down)">
                                      <p:cBhvr>
                                        <p:cTn id="49" dur="500"/>
                                        <p:tgtEl>
                                          <p:spTgt spid="14"/>
                                        </p:tgtEl>
                                      </p:cBhvr>
                                    </p:animEffect>
                                    <p:set>
                                      <p:cBhvr>
                                        <p:cTn id="50"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4" grpId="0" animBg="1"/>
      <p:bldP spid="7" grpId="0" animBg="1"/>
      <p:bldP spid="7" grpId="1" animBg="1"/>
      <p:bldP spid="10" grpId="0" animBg="1"/>
      <p:bldP spid="10" grpId="1" animBg="1"/>
      <p:bldP spid="11" grpId="0" animBg="1"/>
      <p:bldP spid="11" grpId="1" animBg="1"/>
      <p:bldP spid="12" grpId="0"/>
      <p:bldP spid="13" grpId="0" animBg="1"/>
      <p:bldP spid="13" grpId="1" animBg="1"/>
      <p:bldP spid="14" grpId="0" animBg="1"/>
      <p:bldP spid="1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868AB48-CFC0-CE4A-9F92-E2BD5F804253}"/>
              </a:ext>
            </a:extLst>
          </p:cNvPr>
          <p:cNvSpPr>
            <a:spLocks noGrp="1"/>
          </p:cNvSpPr>
          <p:nvPr>
            <p:ph type="title"/>
          </p:nvPr>
        </p:nvSpPr>
        <p:spPr>
          <a:xfrm>
            <a:off x="0" y="139714"/>
            <a:ext cx="9004987" cy="994172"/>
          </a:xfrm>
        </p:spPr>
        <p:txBody>
          <a:bodyPr>
            <a:noAutofit/>
          </a:bodyPr>
          <a:lstStyle/>
          <a:p>
            <a:pPr algn="l"/>
            <a:r>
              <a:rPr lang="en-US" sz="3400" dirty="0"/>
              <a:t>10-Year Trend in Daily Calorie &amp; Protein Intake of </a:t>
            </a:r>
            <a:br>
              <a:rPr lang="en-US" sz="3400" dirty="0"/>
            </a:br>
            <a:r>
              <a:rPr lang="en-US" sz="3400" dirty="0"/>
              <a:t>Actual Food Baskets</a:t>
            </a:r>
          </a:p>
        </p:txBody>
      </p:sp>
      <p:sp>
        <p:nvSpPr>
          <p:cNvPr id="2" name="Slide Number Placeholder 1">
            <a:extLst>
              <a:ext uri="{FF2B5EF4-FFF2-40B4-BE49-F238E27FC236}">
                <a16:creationId xmlns:a16="http://schemas.microsoft.com/office/drawing/2014/main" id="{67E2F62C-64AC-6E4F-9441-993284962F5A}"/>
              </a:ext>
            </a:extLst>
          </p:cNvPr>
          <p:cNvSpPr>
            <a:spLocks noGrp="1"/>
          </p:cNvSpPr>
          <p:nvPr>
            <p:ph type="sldNum" sz="quarter" idx="12"/>
          </p:nvPr>
        </p:nvSpPr>
        <p:spPr/>
        <p:txBody>
          <a:bodyPr/>
          <a:lstStyle/>
          <a:p>
            <a:fld id="{CFA6DA91-46A7-7541-980B-CE9D9BA8FCE0}" type="slidenum">
              <a:rPr lang="en-US" smtClean="0"/>
              <a:t>9</a:t>
            </a:fld>
            <a:endParaRPr lang="en-US"/>
          </a:p>
        </p:txBody>
      </p:sp>
      <p:pic>
        <p:nvPicPr>
          <p:cNvPr id="3" name="Picture 2">
            <a:extLst>
              <a:ext uri="{FF2B5EF4-FFF2-40B4-BE49-F238E27FC236}">
                <a16:creationId xmlns:a16="http://schemas.microsoft.com/office/drawing/2014/main" id="{7AD1E4F7-F95A-D54D-95DF-4D6441F13262}"/>
              </a:ext>
            </a:extLst>
          </p:cNvPr>
          <p:cNvPicPr>
            <a:picLocks noChangeAspect="1"/>
          </p:cNvPicPr>
          <p:nvPr/>
        </p:nvPicPr>
        <p:blipFill>
          <a:blip r:embed="rId3"/>
          <a:stretch>
            <a:fillRect/>
          </a:stretch>
        </p:blipFill>
        <p:spPr>
          <a:xfrm>
            <a:off x="98444" y="2188508"/>
            <a:ext cx="4404049" cy="2850024"/>
          </a:xfrm>
          <a:prstGeom prst="rect">
            <a:avLst/>
          </a:prstGeom>
        </p:spPr>
      </p:pic>
      <p:cxnSp>
        <p:nvCxnSpPr>
          <p:cNvPr id="6" name="Straight Connector 5">
            <a:extLst>
              <a:ext uri="{FF2B5EF4-FFF2-40B4-BE49-F238E27FC236}">
                <a16:creationId xmlns:a16="http://schemas.microsoft.com/office/drawing/2014/main" id="{46EE2371-A86B-4046-B7FD-CFD712712AA0}"/>
              </a:ext>
            </a:extLst>
          </p:cNvPr>
          <p:cNvCxnSpPr>
            <a:cxnSpLocks/>
          </p:cNvCxnSpPr>
          <p:nvPr/>
        </p:nvCxnSpPr>
        <p:spPr>
          <a:xfrm>
            <a:off x="522519" y="3041783"/>
            <a:ext cx="3825546" cy="0"/>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625464D6-1A2A-5041-8AA1-1C2D5A1D056E}"/>
              </a:ext>
            </a:extLst>
          </p:cNvPr>
          <p:cNvSpPr txBox="1"/>
          <p:nvPr/>
        </p:nvSpPr>
        <p:spPr>
          <a:xfrm>
            <a:off x="878991" y="2752667"/>
            <a:ext cx="3112455" cy="276999"/>
          </a:xfrm>
          <a:prstGeom prst="rect">
            <a:avLst/>
          </a:prstGeom>
          <a:noFill/>
        </p:spPr>
        <p:txBody>
          <a:bodyPr wrap="none" rtlCol="0">
            <a:spAutoFit/>
          </a:bodyPr>
          <a:lstStyle/>
          <a:p>
            <a:r>
              <a:rPr lang="en-US" sz="1200" b="1" dirty="0"/>
              <a:t>Recommended daily calorie intake (2294 kcal)</a:t>
            </a:r>
          </a:p>
        </p:txBody>
      </p:sp>
      <p:pic>
        <p:nvPicPr>
          <p:cNvPr id="11" name="Picture 10">
            <a:extLst>
              <a:ext uri="{FF2B5EF4-FFF2-40B4-BE49-F238E27FC236}">
                <a16:creationId xmlns:a16="http://schemas.microsoft.com/office/drawing/2014/main" id="{4B52D6D3-4210-4947-9E26-3764750043BF}"/>
              </a:ext>
            </a:extLst>
          </p:cNvPr>
          <p:cNvPicPr>
            <a:picLocks noChangeAspect="1"/>
          </p:cNvPicPr>
          <p:nvPr/>
        </p:nvPicPr>
        <p:blipFill>
          <a:blip r:embed="rId4"/>
          <a:stretch>
            <a:fillRect/>
          </a:stretch>
        </p:blipFill>
        <p:spPr>
          <a:xfrm>
            <a:off x="4627983" y="2188508"/>
            <a:ext cx="4432987" cy="2850024"/>
          </a:xfrm>
          <a:prstGeom prst="rect">
            <a:avLst/>
          </a:prstGeom>
        </p:spPr>
      </p:pic>
      <p:cxnSp>
        <p:nvCxnSpPr>
          <p:cNvPr id="16" name="Straight Connector 15">
            <a:extLst>
              <a:ext uri="{FF2B5EF4-FFF2-40B4-BE49-F238E27FC236}">
                <a16:creationId xmlns:a16="http://schemas.microsoft.com/office/drawing/2014/main" id="{EF98D212-3020-AB47-B9B0-F00999E9BB38}"/>
              </a:ext>
            </a:extLst>
          </p:cNvPr>
          <p:cNvCxnSpPr>
            <a:cxnSpLocks/>
          </p:cNvCxnSpPr>
          <p:nvPr/>
        </p:nvCxnSpPr>
        <p:spPr>
          <a:xfrm>
            <a:off x="5104797" y="3679374"/>
            <a:ext cx="3825546" cy="0"/>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323B763A-8E86-4746-8B29-5B1237091AA7}"/>
              </a:ext>
            </a:extLst>
          </p:cNvPr>
          <p:cNvSpPr txBox="1"/>
          <p:nvPr/>
        </p:nvSpPr>
        <p:spPr>
          <a:xfrm>
            <a:off x="5229324" y="3402375"/>
            <a:ext cx="3576492" cy="276999"/>
          </a:xfrm>
          <a:prstGeom prst="rect">
            <a:avLst/>
          </a:prstGeom>
          <a:noFill/>
        </p:spPr>
        <p:txBody>
          <a:bodyPr wrap="none" rtlCol="0">
            <a:spAutoFit/>
          </a:bodyPr>
          <a:lstStyle/>
          <a:p>
            <a:r>
              <a:rPr lang="en-US" sz="1200" b="1" dirty="0"/>
              <a:t>Recommended daily protein intake (51 protein gram)</a:t>
            </a:r>
          </a:p>
        </p:txBody>
      </p:sp>
    </p:spTree>
    <p:extLst>
      <p:ext uri="{BB962C8B-B14F-4D97-AF65-F5344CB8AC3E}">
        <p14:creationId xmlns:p14="http://schemas.microsoft.com/office/powerpoint/2010/main" val="1698347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10624</TotalTime>
  <Words>619</Words>
  <Application>Microsoft Macintosh PowerPoint</Application>
  <PresentationFormat>On-screen Show (4:3)</PresentationFormat>
  <Paragraphs>146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宋体</vt:lpstr>
      <vt:lpstr>Arial</vt:lpstr>
      <vt:lpstr>Book Antiqua</vt:lpstr>
      <vt:lpstr>Calibri</vt:lpstr>
      <vt:lpstr>Wingdings</vt:lpstr>
      <vt:lpstr>Office Theme</vt:lpstr>
      <vt:lpstr> Trends in  Nutrition and Carbon Footprint  of  Ontarians’ Dietary Choices </vt:lpstr>
      <vt:lpstr>Food Systems  (Ericksen, P. J. 2008)</vt:lpstr>
      <vt:lpstr>Food Systems  (Ericksen, P. J. 2008)</vt:lpstr>
      <vt:lpstr>Global GHG Emissions of Agriculture</vt:lpstr>
      <vt:lpstr>Quantifying CF of Food Products:  Life Cycle Assessment</vt:lpstr>
      <vt:lpstr>Research Questions</vt:lpstr>
      <vt:lpstr>PowerPoint Presentation</vt:lpstr>
      <vt:lpstr>10-Year Trend of Ontario Food Consumption</vt:lpstr>
      <vt:lpstr>10-Year Trend in Daily Calorie &amp; Protein Intake of  Actual Food Baskets</vt:lpstr>
      <vt:lpstr>10-Year Trend in CF of  Actual &amp; Nutritionally-Balanced Food Baskets</vt:lpstr>
      <vt:lpstr>CF Contribution of Food Categories &amp; Products Omnivorous Actual Food Basket </vt:lpstr>
      <vt:lpstr>Conclusions</vt:lpstr>
      <vt:lpstr>References</vt:lpstr>
      <vt:lpstr>Thank you </vt:lpstr>
    </vt:vector>
  </TitlesOfParts>
  <Company>University of Waterloo</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Footprint of  Dietary Choices in Canada </dc:title>
  <dc:creator>Basak  Topcu</dc:creator>
  <cp:lastModifiedBy>Basak Topcu</cp:lastModifiedBy>
  <cp:revision>578</cp:revision>
  <dcterms:created xsi:type="dcterms:W3CDTF">2016-11-26T18:06:40Z</dcterms:created>
  <dcterms:modified xsi:type="dcterms:W3CDTF">2018-04-24T17:44:58Z</dcterms:modified>
</cp:coreProperties>
</file>